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59"/>
  </p:notesMasterIdLst>
  <p:sldIdLst>
    <p:sldId id="303" r:id="rId2"/>
    <p:sldId id="368" r:id="rId3"/>
    <p:sldId id="342" r:id="rId4"/>
    <p:sldId id="370" r:id="rId5"/>
    <p:sldId id="328" r:id="rId6"/>
    <p:sldId id="355" r:id="rId7"/>
    <p:sldId id="314" r:id="rId8"/>
    <p:sldId id="337" r:id="rId9"/>
    <p:sldId id="356" r:id="rId10"/>
    <p:sldId id="263" r:id="rId11"/>
    <p:sldId id="262" r:id="rId12"/>
    <p:sldId id="321" r:id="rId13"/>
    <p:sldId id="315" r:id="rId14"/>
    <p:sldId id="304" r:id="rId15"/>
    <p:sldId id="284" r:id="rId16"/>
    <p:sldId id="298" r:id="rId17"/>
    <p:sldId id="349" r:id="rId18"/>
    <p:sldId id="372" r:id="rId19"/>
    <p:sldId id="345" r:id="rId20"/>
    <p:sldId id="343" r:id="rId21"/>
    <p:sldId id="374" r:id="rId22"/>
    <p:sldId id="353" r:id="rId23"/>
    <p:sldId id="339" r:id="rId24"/>
    <p:sldId id="360" r:id="rId25"/>
    <p:sldId id="265" r:id="rId26"/>
    <p:sldId id="259" r:id="rId27"/>
    <p:sldId id="317" r:id="rId28"/>
    <p:sldId id="354" r:id="rId29"/>
    <p:sldId id="322" r:id="rId30"/>
    <p:sldId id="338" r:id="rId31"/>
    <p:sldId id="357" r:id="rId32"/>
    <p:sldId id="281" r:id="rId33"/>
    <p:sldId id="283" r:id="rId34"/>
    <p:sldId id="318" r:id="rId35"/>
    <p:sldId id="271" r:id="rId36"/>
    <p:sldId id="361" r:id="rId37"/>
    <p:sldId id="336" r:id="rId38"/>
    <p:sldId id="332" r:id="rId39"/>
    <p:sldId id="350" r:id="rId40"/>
    <p:sldId id="323" r:id="rId41"/>
    <p:sldId id="373" r:id="rId42"/>
    <p:sldId id="362" r:id="rId43"/>
    <p:sldId id="365" r:id="rId44"/>
    <p:sldId id="364" r:id="rId45"/>
    <p:sldId id="320" r:id="rId46"/>
    <p:sldId id="359" r:id="rId47"/>
    <p:sldId id="257" r:id="rId48"/>
    <p:sldId id="273" r:id="rId49"/>
    <p:sldId id="366" r:id="rId50"/>
    <p:sldId id="326" r:id="rId51"/>
    <p:sldId id="341" r:id="rId52"/>
    <p:sldId id="367" r:id="rId53"/>
    <p:sldId id="340" r:id="rId54"/>
    <p:sldId id="276" r:id="rId55"/>
    <p:sldId id="275" r:id="rId56"/>
    <p:sldId id="272" r:id="rId57"/>
    <p:sldId id="352"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06C0"/>
    <a:srgbClr val="175A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35"/>
    <p:restoredTop sz="94674"/>
  </p:normalViewPr>
  <p:slideViewPr>
    <p:cSldViewPr snapToGrid="0" snapToObjects="1">
      <p:cViewPr varScale="1">
        <p:scale>
          <a:sx n="87" d="100"/>
          <a:sy n="87" d="100"/>
        </p:scale>
        <p:origin x="208" y="9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0566EF-5409-E94A-BA07-E4324AAE024E}" type="datetimeFigureOut">
              <a:rPr lang="en-US" smtClean="0"/>
              <a:t>3/31/19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CE8DE2-860E-9643-BDED-E2C57E4B078A}" type="slidenum">
              <a:rPr lang="en-US" smtClean="0"/>
              <a:t>‹#›</a:t>
            </a:fld>
            <a:endParaRPr lang="en-US"/>
          </a:p>
        </p:txBody>
      </p:sp>
    </p:spTree>
    <p:extLst>
      <p:ext uri="{BB962C8B-B14F-4D97-AF65-F5344CB8AC3E}">
        <p14:creationId xmlns:p14="http://schemas.microsoft.com/office/powerpoint/2010/main" val="986237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CE8DE2-860E-9643-BDED-E2C57E4B078A}" type="slidenum">
              <a:rPr lang="en-US" smtClean="0"/>
              <a:t>1</a:t>
            </a:fld>
            <a:endParaRPr lang="en-US"/>
          </a:p>
        </p:txBody>
      </p:sp>
    </p:spTree>
    <p:extLst>
      <p:ext uri="{BB962C8B-B14F-4D97-AF65-F5344CB8AC3E}">
        <p14:creationId xmlns:p14="http://schemas.microsoft.com/office/powerpoint/2010/main" val="2654926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CE8DE2-860E-9643-BDED-E2C57E4B078A}" type="slidenum">
              <a:rPr lang="en-US" smtClean="0"/>
              <a:t>13</a:t>
            </a:fld>
            <a:endParaRPr lang="en-US"/>
          </a:p>
        </p:txBody>
      </p:sp>
    </p:spTree>
    <p:extLst>
      <p:ext uri="{BB962C8B-B14F-4D97-AF65-F5344CB8AC3E}">
        <p14:creationId xmlns:p14="http://schemas.microsoft.com/office/powerpoint/2010/main" val="345271570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4077E8-4087-D84B-890D-797D336AAD90}" type="datetimeFigureOut">
              <a:rPr lang="en-US" smtClean="0"/>
              <a:t>3/31/19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7041FA2B-6122-DD48-AAD6-2F3705E13EEE}" type="slidenum">
              <a:rPr lang="en-US" smtClean="0"/>
              <a:t>‹#›</a:t>
            </a:fld>
            <a:endParaRPr lang="en-US"/>
          </a:p>
        </p:txBody>
      </p:sp>
    </p:spTree>
    <p:extLst>
      <p:ext uri="{BB962C8B-B14F-4D97-AF65-F5344CB8AC3E}">
        <p14:creationId xmlns:p14="http://schemas.microsoft.com/office/powerpoint/2010/main" val="1191453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077E8-4087-D84B-890D-797D336AAD90}" type="datetimeFigureOut">
              <a:rPr lang="en-US" smtClean="0"/>
              <a:t>3/31/19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1FA2B-6122-DD48-AAD6-2F3705E13EEE}" type="slidenum">
              <a:rPr lang="en-US" smtClean="0"/>
              <a:t>‹#›</a:t>
            </a:fld>
            <a:endParaRPr lang="en-US"/>
          </a:p>
        </p:txBody>
      </p:sp>
    </p:spTree>
    <p:extLst>
      <p:ext uri="{BB962C8B-B14F-4D97-AF65-F5344CB8AC3E}">
        <p14:creationId xmlns:p14="http://schemas.microsoft.com/office/powerpoint/2010/main" val="1963835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AE4077E8-4087-D84B-890D-797D336AAD90}" type="datetimeFigureOut">
              <a:rPr lang="en-US" smtClean="0"/>
              <a:t>3/31/19</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7041FA2B-6122-DD48-AAD6-2F3705E13EEE}" type="slidenum">
              <a:rPr lang="en-US" smtClean="0"/>
              <a:t>‹#›</a:t>
            </a:fld>
            <a:endParaRPr lang="en-US"/>
          </a:p>
        </p:txBody>
      </p:sp>
    </p:spTree>
    <p:extLst>
      <p:ext uri="{BB962C8B-B14F-4D97-AF65-F5344CB8AC3E}">
        <p14:creationId xmlns:p14="http://schemas.microsoft.com/office/powerpoint/2010/main" val="2281951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4077E8-4087-D84B-890D-797D336AAD90}" type="datetimeFigureOut">
              <a:rPr lang="en-US" smtClean="0"/>
              <a:t>3/31/19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1FA2B-6122-DD48-AAD6-2F3705E13EEE}" type="slidenum">
              <a:rPr lang="en-US" smtClean="0"/>
              <a:t>‹#›</a:t>
            </a:fld>
            <a:endParaRPr lang="en-US"/>
          </a:p>
        </p:txBody>
      </p:sp>
    </p:spTree>
    <p:extLst>
      <p:ext uri="{BB962C8B-B14F-4D97-AF65-F5344CB8AC3E}">
        <p14:creationId xmlns:p14="http://schemas.microsoft.com/office/powerpoint/2010/main" val="37397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4077E8-4087-D84B-890D-797D336AAD90}" type="datetimeFigureOut">
              <a:rPr lang="en-US" smtClean="0"/>
              <a:t>3/31/19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41FA2B-6122-DD48-AAD6-2F3705E13EEE}"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663948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E4077E8-4087-D84B-890D-797D336AAD90}" type="datetimeFigureOut">
              <a:rPr lang="en-US" smtClean="0"/>
              <a:t>3/31/19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41FA2B-6122-DD48-AAD6-2F3705E13EEE}"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23088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077E8-4087-D84B-890D-797D336AAD90}" type="datetimeFigureOut">
              <a:rPr lang="en-US" smtClean="0"/>
              <a:t>3/31/19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41FA2B-6122-DD48-AAD6-2F3705E13EEE}" type="slidenum">
              <a:rPr lang="en-US" smtClean="0"/>
              <a:t>‹#›</a:t>
            </a:fld>
            <a:endParaRPr lang="en-US"/>
          </a:p>
        </p:txBody>
      </p:sp>
    </p:spTree>
    <p:extLst>
      <p:ext uri="{BB962C8B-B14F-4D97-AF65-F5344CB8AC3E}">
        <p14:creationId xmlns:p14="http://schemas.microsoft.com/office/powerpoint/2010/main" val="4074538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E4077E8-4087-D84B-890D-797D336AAD90}" type="datetimeFigureOut">
              <a:rPr lang="en-US" smtClean="0"/>
              <a:t>3/31/19</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7041FA2B-6122-DD48-AAD6-2F3705E13EEE}" type="slidenum">
              <a:rPr lang="en-US" smtClean="0"/>
              <a:t>‹#›</a:t>
            </a:fld>
            <a:endParaRPr lang="en-US"/>
          </a:p>
        </p:txBody>
      </p:sp>
    </p:spTree>
    <p:extLst>
      <p:ext uri="{BB962C8B-B14F-4D97-AF65-F5344CB8AC3E}">
        <p14:creationId xmlns:p14="http://schemas.microsoft.com/office/powerpoint/2010/main" val="1099458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E4077E8-4087-D84B-890D-797D336AAD90}" type="datetimeFigureOut">
              <a:rPr lang="en-US" smtClean="0"/>
              <a:t>3/31/19</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7041FA2B-6122-DD48-AAD6-2F3705E13EEE}" type="slidenum">
              <a:rPr lang="en-US" smtClean="0"/>
              <a:t>‹#›</a:t>
            </a:fld>
            <a:endParaRPr lang="en-US"/>
          </a:p>
        </p:txBody>
      </p:sp>
    </p:spTree>
    <p:extLst>
      <p:ext uri="{BB962C8B-B14F-4D97-AF65-F5344CB8AC3E}">
        <p14:creationId xmlns:p14="http://schemas.microsoft.com/office/powerpoint/2010/main" val="811279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4077E8-4087-D84B-890D-797D336AAD90}" type="datetimeFigureOut">
              <a:rPr lang="en-US" smtClean="0"/>
              <a:t>3/31/19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1FA2B-6122-DD48-AAD6-2F3705E13EEE}" type="slidenum">
              <a:rPr lang="en-US" smtClean="0"/>
              <a:t>‹#›</a:t>
            </a:fld>
            <a:endParaRPr lang="en-US"/>
          </a:p>
        </p:txBody>
      </p:sp>
    </p:spTree>
    <p:extLst>
      <p:ext uri="{BB962C8B-B14F-4D97-AF65-F5344CB8AC3E}">
        <p14:creationId xmlns:p14="http://schemas.microsoft.com/office/powerpoint/2010/main" val="4012967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077E8-4087-D84B-890D-797D336AAD90}" type="datetimeFigureOut">
              <a:rPr lang="en-US" smtClean="0"/>
              <a:t>3/31/19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1FA2B-6122-DD48-AAD6-2F3705E13EEE}" type="slidenum">
              <a:rPr lang="en-US" smtClean="0"/>
              <a:t>‹#›</a:t>
            </a:fld>
            <a:endParaRPr lang="en-US"/>
          </a:p>
        </p:txBody>
      </p:sp>
    </p:spTree>
    <p:extLst>
      <p:ext uri="{BB962C8B-B14F-4D97-AF65-F5344CB8AC3E}">
        <p14:creationId xmlns:p14="http://schemas.microsoft.com/office/powerpoint/2010/main" val="2744637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AE4077E8-4087-D84B-890D-797D336AAD90}" type="datetimeFigureOut">
              <a:rPr lang="en-US" smtClean="0"/>
              <a:t>3/31/19</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7041FA2B-6122-DD48-AAD6-2F3705E13EEE}" type="slidenum">
              <a:rPr lang="en-US" smtClean="0"/>
              <a:t>‹#›</a:t>
            </a:fld>
            <a:endParaRPr lang="en-US"/>
          </a:p>
        </p:txBody>
      </p:sp>
    </p:spTree>
    <p:extLst>
      <p:ext uri="{BB962C8B-B14F-4D97-AF65-F5344CB8AC3E}">
        <p14:creationId xmlns:p14="http://schemas.microsoft.com/office/powerpoint/2010/main" val="34277815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www.curious-nurse.com/" TargetMode="External"/><Relationship Id="rId2" Type="http://schemas.openxmlformats.org/officeDocument/2006/relationships/hyperlink" Target="https://en.wikipedia.org/wiki/File:Texas_Woman's_University_seal.png" TargetMode="Externa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www.nctc.edu/index.html"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3" Type="http://schemas.openxmlformats.org/officeDocument/2006/relationships/hyperlink" Target="https://www.cia.gov/library/publications/the-world-factbook/geos/po.html" TargetMode="External"/><Relationship Id="rId18" Type="http://schemas.openxmlformats.org/officeDocument/2006/relationships/hyperlink" Target="https://www.cia.gov/library/publications/the-world-factbook/geos/si.html" TargetMode="External"/><Relationship Id="rId26" Type="http://schemas.openxmlformats.org/officeDocument/2006/relationships/hyperlink" Target="https://www.cia.gov/library/publications/the-world-factbook/geos/nl.html" TargetMode="External"/><Relationship Id="rId39" Type="http://schemas.openxmlformats.org/officeDocument/2006/relationships/hyperlink" Target="https://www.cia.gov/library/publications/the-world-factbook/geos/au.html" TargetMode="External"/><Relationship Id="rId21" Type="http://schemas.openxmlformats.org/officeDocument/2006/relationships/hyperlink" Target="https://www.cia.gov/library/publications/the-world-factbook/geos/mk.html" TargetMode="External"/><Relationship Id="rId34" Type="http://schemas.openxmlformats.org/officeDocument/2006/relationships/hyperlink" Target="https://www.cia.gov/library/publications/the-world-factbook/geos/is.html" TargetMode="External"/><Relationship Id="rId42" Type="http://schemas.openxmlformats.org/officeDocument/2006/relationships/hyperlink" Target="https://www.cia.gov/library/publications/the-world-factbook/geos/it.html" TargetMode="External"/><Relationship Id="rId47" Type="http://schemas.openxmlformats.org/officeDocument/2006/relationships/hyperlink" Target="https://www.cia.gov/library/publications/the-world-factbook/geos/ic.html" TargetMode="External"/><Relationship Id="rId7" Type="http://schemas.openxmlformats.org/officeDocument/2006/relationships/hyperlink" Target="https://www.cia.gov/library/publications/the-world-factbook/geos/bk.html" TargetMode="External"/><Relationship Id="rId2" Type="http://schemas.openxmlformats.org/officeDocument/2006/relationships/hyperlink" Target="https://www.cia.gov/library/publications/the-world-factbook/geos/us.html" TargetMode="External"/><Relationship Id="rId16" Type="http://schemas.openxmlformats.org/officeDocument/2006/relationships/hyperlink" Target="https://www.cia.gov/library/publications/the-world-factbook/geos/ly.html" TargetMode="External"/><Relationship Id="rId29" Type="http://schemas.openxmlformats.org/officeDocument/2006/relationships/hyperlink" Target="https://www.cia.gov/library/publications/the-world-factbook/geos/ae.html" TargetMode="External"/><Relationship Id="rId1" Type="http://schemas.openxmlformats.org/officeDocument/2006/relationships/slideLayout" Target="../slideLayouts/slideLayout7.xml"/><Relationship Id="rId6" Type="http://schemas.openxmlformats.org/officeDocument/2006/relationships/hyperlink" Target="https://www.cia.gov/library/publications/the-world-factbook/geos/kz.html" TargetMode="External"/><Relationship Id="rId11" Type="http://schemas.openxmlformats.org/officeDocument/2006/relationships/hyperlink" Target="https://www.cia.gov/library/publications/the-world-factbook/geos/lh.html" TargetMode="External"/><Relationship Id="rId24" Type="http://schemas.openxmlformats.org/officeDocument/2006/relationships/hyperlink" Target="https://www.cia.gov/library/publications/the-world-factbook/geos/be.html" TargetMode="External"/><Relationship Id="rId32" Type="http://schemas.openxmlformats.org/officeDocument/2006/relationships/hyperlink" Target="https://www.cia.gov/library/publications/the-world-factbook/geos/gm.html" TargetMode="External"/><Relationship Id="rId37" Type="http://schemas.openxmlformats.org/officeDocument/2006/relationships/hyperlink" Target="https://www.cia.gov/library/publications/the-world-factbook/geos/sp.html" TargetMode="External"/><Relationship Id="rId40" Type="http://schemas.openxmlformats.org/officeDocument/2006/relationships/hyperlink" Target="https://www.cia.gov/library/publications/the-world-factbook/geos/bo.html" TargetMode="External"/><Relationship Id="rId45" Type="http://schemas.openxmlformats.org/officeDocument/2006/relationships/hyperlink" Target="https://www.cia.gov/library/publications/the-world-factbook/geos/fi.html" TargetMode="External"/><Relationship Id="rId5" Type="http://schemas.openxmlformats.org/officeDocument/2006/relationships/hyperlink" Target="https://www.cia.gov/library/publications/the-world-factbook/geos/sa.html" TargetMode="External"/><Relationship Id="rId15" Type="http://schemas.openxmlformats.org/officeDocument/2006/relationships/hyperlink" Target="https://www.cia.gov/library/publications/the-world-factbook/geos/en.html" TargetMode="External"/><Relationship Id="rId23" Type="http://schemas.openxmlformats.org/officeDocument/2006/relationships/hyperlink" Target="https://www.cia.gov/library/publications/the-world-factbook/geos/fr.html" TargetMode="External"/><Relationship Id="rId28" Type="http://schemas.openxmlformats.org/officeDocument/2006/relationships/hyperlink" Target="https://www.cia.gov/library/publications/the-world-factbook/geos/cy.html" TargetMode="External"/><Relationship Id="rId36" Type="http://schemas.openxmlformats.org/officeDocument/2006/relationships/hyperlink" Target="https://www.cia.gov/library/publications/the-world-factbook/geos/sz.html" TargetMode="External"/><Relationship Id="rId10" Type="http://schemas.openxmlformats.org/officeDocument/2006/relationships/hyperlink" Target="https://www.cia.gov/library/publications/the-world-factbook/geos/bu.html" TargetMode="External"/><Relationship Id="rId19" Type="http://schemas.openxmlformats.org/officeDocument/2006/relationships/hyperlink" Target="https://www.cia.gov/library/publications/the-world-factbook/geos/mt.html" TargetMode="External"/><Relationship Id="rId31" Type="http://schemas.openxmlformats.org/officeDocument/2006/relationships/hyperlink" Target="https://www.cia.gov/library/publications/the-world-factbook/geos/lo.html" TargetMode="External"/><Relationship Id="rId44" Type="http://schemas.openxmlformats.org/officeDocument/2006/relationships/hyperlink" Target="https://www.cia.gov/library/publications/the-world-factbook/geos/ez.html" TargetMode="External"/><Relationship Id="rId4" Type="http://schemas.openxmlformats.org/officeDocument/2006/relationships/hyperlink" Target="https://www.cia.gov/library/publications/the-world-factbook/geos/qa.html" TargetMode="External"/><Relationship Id="rId9" Type="http://schemas.openxmlformats.org/officeDocument/2006/relationships/hyperlink" Target="https://www.cia.gov/library/publications/the-world-factbook/geos/ks.html" TargetMode="External"/><Relationship Id="rId14" Type="http://schemas.openxmlformats.org/officeDocument/2006/relationships/hyperlink" Target="https://www.cia.gov/library/publications/the-world-factbook/geos/lu.html" TargetMode="External"/><Relationship Id="rId22" Type="http://schemas.openxmlformats.org/officeDocument/2006/relationships/hyperlink" Target="https://www.cia.gov/library/publications/the-world-factbook/geos/hr.html" TargetMode="External"/><Relationship Id="rId27" Type="http://schemas.openxmlformats.org/officeDocument/2006/relationships/hyperlink" Target="https://www.cia.gov/library/publications/the-world-factbook/geos/mj.html" TargetMode="External"/><Relationship Id="rId30" Type="http://schemas.openxmlformats.org/officeDocument/2006/relationships/hyperlink" Target="https://www.cia.gov/library/publications/the-world-factbook/geos/as.html" TargetMode="External"/><Relationship Id="rId35" Type="http://schemas.openxmlformats.org/officeDocument/2006/relationships/hyperlink" Target="https://www.cia.gov/library/publications/the-world-factbook/geos/ja.html" TargetMode="External"/><Relationship Id="rId43" Type="http://schemas.openxmlformats.org/officeDocument/2006/relationships/hyperlink" Target="https://www.cia.gov/library/publications/the-world-factbook/geos/ku.html" TargetMode="External"/><Relationship Id="rId48" Type="http://schemas.openxmlformats.org/officeDocument/2006/relationships/hyperlink" Target="https://www.cia.gov/library/publications/the-world-factbook/geos/gr.html" TargetMode="External"/><Relationship Id="rId8" Type="http://schemas.openxmlformats.org/officeDocument/2006/relationships/hyperlink" Target="https://www.cia.gov/library/publications/the-world-factbook/geos/nz.html" TargetMode="External"/><Relationship Id="rId3" Type="http://schemas.openxmlformats.org/officeDocument/2006/relationships/hyperlink" Target="https://www.cia.gov/library/publications/the-world-factbook/geos/rq.html" TargetMode="External"/><Relationship Id="rId12" Type="http://schemas.openxmlformats.org/officeDocument/2006/relationships/hyperlink" Target="https://www.cia.gov/library/publications/the-world-factbook/geos/sn.html" TargetMode="External"/><Relationship Id="rId17" Type="http://schemas.openxmlformats.org/officeDocument/2006/relationships/hyperlink" Target="https://www.cia.gov/library/publications/the-world-factbook/geos/uk.html" TargetMode="External"/><Relationship Id="rId25" Type="http://schemas.openxmlformats.org/officeDocument/2006/relationships/hyperlink" Target="https://www.cia.gov/library/publications/the-world-factbook/geos/ca.html" TargetMode="External"/><Relationship Id="rId33" Type="http://schemas.openxmlformats.org/officeDocument/2006/relationships/hyperlink" Target="https://www.cia.gov/library/publications/the-world-factbook/geos/da.html" TargetMode="External"/><Relationship Id="rId38" Type="http://schemas.openxmlformats.org/officeDocument/2006/relationships/hyperlink" Target="https://www.cia.gov/library/publications/the-world-factbook/geos/no.html" TargetMode="External"/><Relationship Id="rId46" Type="http://schemas.openxmlformats.org/officeDocument/2006/relationships/hyperlink" Target="https://www.cia.gov/library/publications/the-world-factbook/geos/pl.html" TargetMode="External"/><Relationship Id="rId20" Type="http://schemas.openxmlformats.org/officeDocument/2006/relationships/hyperlink" Target="https://www.cia.gov/library/publications/the-world-factbook/geos/ei.html" TargetMode="External"/><Relationship Id="rId41" Type="http://schemas.openxmlformats.org/officeDocument/2006/relationships/hyperlink" Target="https://www.cia.gov/library/publications/the-world-factbook/geos/sw.html"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image" Target="../media/image50.tif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7AD10-58D5-8147-9BBD-4C9881345BC7}"/>
              </a:ext>
            </a:extLst>
          </p:cNvPr>
          <p:cNvSpPr>
            <a:spLocks noGrp="1"/>
          </p:cNvSpPr>
          <p:nvPr>
            <p:ph type="title"/>
          </p:nvPr>
        </p:nvSpPr>
        <p:spPr>
          <a:xfrm>
            <a:off x="287867" y="0"/>
            <a:ext cx="11628348" cy="1898767"/>
          </a:xfrm>
        </p:spPr>
        <p:txBody>
          <a:bodyPr>
            <a:normAutofit/>
          </a:bodyPr>
          <a:lstStyle/>
          <a:p>
            <a:pPr algn="ctr"/>
            <a:r>
              <a:rPr lang="en-US" sz="3100" dirty="0"/>
              <a:t>Which had </a:t>
            </a:r>
            <a:r>
              <a:rPr lang="en-US" sz="3100" dirty="0">
                <a:solidFill>
                  <a:srgbClr val="FF0000"/>
                </a:solidFill>
              </a:rPr>
              <a:t>Worse</a:t>
            </a:r>
            <a:r>
              <a:rPr lang="en-US" sz="3100" dirty="0"/>
              <a:t> maternal mortality rates than Texas and U.S. in 2015? </a:t>
            </a:r>
            <a:br>
              <a:rPr lang="en-US" sz="3100" dirty="0"/>
            </a:br>
            <a:r>
              <a:rPr lang="en-US" sz="1100" dirty="0"/>
              <a:t>https://</a:t>
            </a:r>
            <a:r>
              <a:rPr lang="en-US" sz="1100" dirty="0" err="1"/>
              <a:t>www.cia.gov</a:t>
            </a:r>
            <a:r>
              <a:rPr lang="en-US" sz="1100"/>
              <a:t>/library/publications/the-world-factbook/</a:t>
            </a:r>
            <a:r>
              <a:rPr lang="en-US" sz="1100" err="1"/>
              <a:t>rankorder</a:t>
            </a:r>
            <a:r>
              <a:rPr lang="en-US" sz="1100"/>
              <a:t>/2223rank.html</a:t>
            </a:r>
            <a:br>
              <a:rPr lang="en-US" sz="2400"/>
            </a:br>
            <a:br>
              <a:rPr lang="en-US" sz="2200"/>
            </a:br>
            <a:br>
              <a:rPr lang="en-US" sz="2200"/>
            </a:br>
            <a:r>
              <a:rPr lang="en-US" sz="2200"/>
              <a:t>                                                         </a:t>
            </a:r>
            <a:endParaRPr lang="en-US" sz="1200"/>
          </a:p>
        </p:txBody>
      </p:sp>
      <p:pic>
        <p:nvPicPr>
          <p:cNvPr id="11" name="Content Placeholder 10">
            <a:extLst>
              <a:ext uri="{FF2B5EF4-FFF2-40B4-BE49-F238E27FC236}">
                <a16:creationId xmlns:a16="http://schemas.microsoft.com/office/drawing/2014/main" id="{39967E13-8367-9D4B-9C36-C3F0F7F7B2FF}"/>
              </a:ext>
            </a:extLst>
          </p:cNvPr>
          <p:cNvPicPr>
            <a:picLocks noGrp="1" noChangeAspect="1"/>
          </p:cNvPicPr>
          <p:nvPr>
            <p:ph idx="1"/>
          </p:nvPr>
        </p:nvPicPr>
        <p:blipFill>
          <a:blip r:embed="rId3"/>
          <a:stretch>
            <a:fillRect/>
          </a:stretch>
        </p:blipFill>
        <p:spPr>
          <a:xfrm>
            <a:off x="1256799" y="855081"/>
            <a:ext cx="8553796" cy="6002919"/>
          </a:xfrm>
          <a:ln>
            <a:solidFill>
              <a:schemeClr val="bg1"/>
            </a:solidFill>
          </a:ln>
        </p:spPr>
      </p:pic>
    </p:spTree>
    <p:extLst>
      <p:ext uri="{BB962C8B-B14F-4D97-AF65-F5344CB8AC3E}">
        <p14:creationId xmlns:p14="http://schemas.microsoft.com/office/powerpoint/2010/main" val="1826906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A0EAC-D54C-F44A-8069-735A77788875}"/>
              </a:ext>
            </a:extLst>
          </p:cNvPr>
          <p:cNvSpPr>
            <a:spLocks noGrp="1"/>
          </p:cNvSpPr>
          <p:nvPr>
            <p:ph type="ctrTitle"/>
          </p:nvPr>
        </p:nvSpPr>
        <p:spPr>
          <a:xfrm>
            <a:off x="772161" y="86023"/>
            <a:ext cx="9966960" cy="3035808"/>
          </a:xfrm>
        </p:spPr>
        <p:txBody>
          <a:bodyPr/>
          <a:lstStyle/>
          <a:p>
            <a:r>
              <a:rPr lang="en-US" dirty="0"/>
              <a:t>Maternal Mortality in Texas:</a:t>
            </a:r>
          </a:p>
        </p:txBody>
      </p:sp>
      <p:sp>
        <p:nvSpPr>
          <p:cNvPr id="3" name="Subtitle 2">
            <a:extLst>
              <a:ext uri="{FF2B5EF4-FFF2-40B4-BE49-F238E27FC236}">
                <a16:creationId xmlns:a16="http://schemas.microsoft.com/office/drawing/2014/main" id="{85CF31A4-6FEC-9846-8E8C-FB84A03B2A8F}"/>
              </a:ext>
            </a:extLst>
          </p:cNvPr>
          <p:cNvSpPr>
            <a:spLocks noGrp="1"/>
          </p:cNvSpPr>
          <p:nvPr>
            <p:ph type="subTitle" idx="1"/>
          </p:nvPr>
        </p:nvSpPr>
        <p:spPr>
          <a:xfrm>
            <a:off x="1154514" y="2884028"/>
            <a:ext cx="7891272" cy="1069848"/>
          </a:xfrm>
        </p:spPr>
        <p:txBody>
          <a:bodyPr/>
          <a:lstStyle/>
          <a:p>
            <a:r>
              <a:rPr lang="en-US" dirty="0"/>
              <a:t>A story of ”Fake News” and Citizen Science</a:t>
            </a:r>
          </a:p>
        </p:txBody>
      </p:sp>
      <p:sp>
        <p:nvSpPr>
          <p:cNvPr id="4" name="TextBox 3">
            <a:extLst>
              <a:ext uri="{FF2B5EF4-FFF2-40B4-BE49-F238E27FC236}">
                <a16:creationId xmlns:a16="http://schemas.microsoft.com/office/drawing/2014/main" id="{8C6C9546-59CE-0E49-8915-5FC2954B4893}"/>
              </a:ext>
            </a:extLst>
          </p:cNvPr>
          <p:cNvSpPr txBox="1"/>
          <p:nvPr/>
        </p:nvSpPr>
        <p:spPr>
          <a:xfrm>
            <a:off x="898650" y="5510312"/>
            <a:ext cx="1707389" cy="1015663"/>
          </a:xfrm>
          <a:prstGeom prst="rect">
            <a:avLst/>
          </a:prstGeom>
          <a:noFill/>
        </p:spPr>
        <p:txBody>
          <a:bodyPr wrap="square" rtlCol="0">
            <a:spAutoFit/>
          </a:bodyPr>
          <a:lstStyle/>
          <a:p>
            <a:r>
              <a:rPr lang="en-US" sz="1000" dirty="0"/>
              <a:t>April 1, 2019</a:t>
            </a:r>
          </a:p>
          <a:p>
            <a:endParaRPr lang="en-US" sz="1000" dirty="0"/>
          </a:p>
          <a:p>
            <a:r>
              <a:rPr lang="en-US" sz="1000" dirty="0"/>
              <a:t>Dr. Patti Hamilton</a:t>
            </a:r>
          </a:p>
          <a:p>
            <a:r>
              <a:rPr lang="en-US" sz="1000" dirty="0"/>
              <a:t>Dr. Elizabeth Restrepo</a:t>
            </a:r>
          </a:p>
          <a:p>
            <a:r>
              <a:rPr lang="en-US" sz="1000" dirty="0"/>
              <a:t>Dr. </a:t>
            </a:r>
            <a:r>
              <a:rPr lang="en-US" sz="1000" dirty="0" err="1"/>
              <a:t>Fuqin</a:t>
            </a:r>
            <a:r>
              <a:rPr lang="en-US" sz="1000" dirty="0"/>
              <a:t> Liu</a:t>
            </a:r>
          </a:p>
          <a:p>
            <a:r>
              <a:rPr lang="en-US" sz="1000" dirty="0"/>
              <a:t>Ms. Katy </a:t>
            </a:r>
            <a:r>
              <a:rPr lang="en-US" sz="1000" dirty="0" err="1"/>
              <a:t>Bezner</a:t>
            </a:r>
            <a:endParaRPr lang="en-US" sz="1000" dirty="0"/>
          </a:p>
        </p:txBody>
      </p:sp>
      <p:pic>
        <p:nvPicPr>
          <p:cNvPr id="2051" name="Picture 3" descr="Texas Woman's University seal.png">
            <a:hlinkClick r:id="rId2"/>
            <a:extLst>
              <a:ext uri="{FF2B5EF4-FFF2-40B4-BE49-F238E27FC236}">
                <a16:creationId xmlns:a16="http://schemas.microsoft.com/office/drawing/2014/main" id="{4E3E36A7-75DF-9E43-9EE7-6A6081FB6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091" y="4242433"/>
            <a:ext cx="1254826" cy="1247854"/>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NCTC">
            <a:hlinkClick r:id="rId4"/>
            <a:extLst>
              <a:ext uri="{FF2B5EF4-FFF2-40B4-BE49-F238E27FC236}">
                <a16:creationId xmlns:a16="http://schemas.microsoft.com/office/drawing/2014/main" id="{7319319D-F801-194D-87EF-5C740CB05A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0869" y="5114260"/>
            <a:ext cx="2176260" cy="6275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D8AA571-637B-104C-B497-76D2003B0EA2}"/>
              </a:ext>
            </a:extLst>
          </p:cNvPr>
          <p:cNvPicPr>
            <a:picLocks noChangeAspect="1"/>
          </p:cNvPicPr>
          <p:nvPr/>
        </p:nvPicPr>
        <p:blipFill>
          <a:blip r:embed="rId6"/>
          <a:stretch>
            <a:fillRect/>
          </a:stretch>
        </p:blipFill>
        <p:spPr>
          <a:xfrm>
            <a:off x="3259044" y="4923485"/>
            <a:ext cx="4146396" cy="586827"/>
          </a:xfrm>
          <a:prstGeom prst="rect">
            <a:avLst/>
          </a:prstGeom>
        </p:spPr>
      </p:pic>
      <p:sp>
        <p:nvSpPr>
          <p:cNvPr id="8" name="TextBox 7">
            <a:extLst>
              <a:ext uri="{FF2B5EF4-FFF2-40B4-BE49-F238E27FC236}">
                <a16:creationId xmlns:a16="http://schemas.microsoft.com/office/drawing/2014/main" id="{245611E6-DE6E-7741-B300-CB5C63AE3C0E}"/>
              </a:ext>
            </a:extLst>
          </p:cNvPr>
          <p:cNvSpPr txBox="1"/>
          <p:nvPr/>
        </p:nvSpPr>
        <p:spPr>
          <a:xfrm>
            <a:off x="3173983" y="5741833"/>
            <a:ext cx="4146396" cy="646331"/>
          </a:xfrm>
          <a:prstGeom prst="rect">
            <a:avLst/>
          </a:prstGeom>
          <a:noFill/>
        </p:spPr>
        <p:txBody>
          <a:bodyPr wrap="square" rtlCol="0">
            <a:spAutoFit/>
          </a:bodyPr>
          <a:lstStyle/>
          <a:p>
            <a:pPr algn="ctr"/>
            <a:r>
              <a:rPr lang="en-US"/>
              <a:t>Cooke County </a:t>
            </a:r>
          </a:p>
          <a:p>
            <a:pPr algn="ctr"/>
            <a:r>
              <a:rPr lang="en-US"/>
              <a:t>League of Women Voters</a:t>
            </a:r>
          </a:p>
        </p:txBody>
      </p:sp>
      <p:sp>
        <p:nvSpPr>
          <p:cNvPr id="5" name="TextBox 4">
            <a:extLst>
              <a:ext uri="{FF2B5EF4-FFF2-40B4-BE49-F238E27FC236}">
                <a16:creationId xmlns:a16="http://schemas.microsoft.com/office/drawing/2014/main" id="{2D81E4E8-BFD7-E34D-ADA8-637362198DFE}"/>
              </a:ext>
            </a:extLst>
          </p:cNvPr>
          <p:cNvSpPr txBox="1"/>
          <p:nvPr/>
        </p:nvSpPr>
        <p:spPr>
          <a:xfrm>
            <a:off x="898650" y="3723732"/>
            <a:ext cx="11073063" cy="923330"/>
          </a:xfrm>
          <a:prstGeom prst="rect">
            <a:avLst/>
          </a:prstGeom>
          <a:noFill/>
        </p:spPr>
        <p:txBody>
          <a:bodyPr wrap="square" rtlCol="0">
            <a:spAutoFit/>
          </a:bodyPr>
          <a:lstStyle/>
          <a:p>
            <a:r>
              <a:rPr lang="en-US" dirty="0"/>
              <a:t>A copy of these slides will be available at </a:t>
            </a:r>
            <a:r>
              <a:rPr lang="en-US" dirty="0">
                <a:solidFill>
                  <a:srgbClr val="FF0000"/>
                </a:solidFill>
                <a:hlinkClick r:id="rId7">
                  <a:extLst>
                    <a:ext uri="{A12FA001-AC4F-418D-AE19-62706E023703}">
                      <ahyp:hlinkClr xmlns:ahyp="http://schemas.microsoft.com/office/drawing/2018/hyperlinkcolor" val="tx"/>
                    </a:ext>
                  </a:extLst>
                </a:hlinkClick>
              </a:rPr>
              <a:t>www.curious-nurse.com</a:t>
            </a:r>
            <a:r>
              <a:rPr lang="en-US" dirty="0">
                <a:solidFill>
                  <a:srgbClr val="FF0000"/>
                </a:solidFill>
              </a:rPr>
              <a:t>  or </a:t>
            </a:r>
            <a:r>
              <a:rPr lang="en-US" dirty="0"/>
              <a:t>email</a:t>
            </a:r>
            <a:r>
              <a:rPr lang="en-US" dirty="0">
                <a:solidFill>
                  <a:srgbClr val="FF0000"/>
                </a:solidFill>
              </a:rPr>
              <a:t> </a:t>
            </a:r>
            <a:r>
              <a:rPr lang="en-US" dirty="0" err="1"/>
              <a:t>phamilton@twu.edu</a:t>
            </a:r>
            <a:endParaRPr lang="en-US" dirty="0"/>
          </a:p>
          <a:p>
            <a:endParaRPr lang="en-US" dirty="0"/>
          </a:p>
          <a:p>
            <a:endParaRPr lang="en-US" dirty="0"/>
          </a:p>
        </p:txBody>
      </p:sp>
      <p:sp>
        <p:nvSpPr>
          <p:cNvPr id="6" name="TextBox 5">
            <a:extLst>
              <a:ext uri="{FF2B5EF4-FFF2-40B4-BE49-F238E27FC236}">
                <a16:creationId xmlns:a16="http://schemas.microsoft.com/office/drawing/2014/main" id="{2C004B9B-BE0B-AF4D-95D6-63707C3308E0}"/>
              </a:ext>
            </a:extLst>
          </p:cNvPr>
          <p:cNvSpPr txBox="1"/>
          <p:nvPr/>
        </p:nvSpPr>
        <p:spPr>
          <a:xfrm>
            <a:off x="8459467" y="5864944"/>
            <a:ext cx="2067662" cy="523220"/>
          </a:xfrm>
          <a:prstGeom prst="rect">
            <a:avLst/>
          </a:prstGeom>
          <a:noFill/>
        </p:spPr>
        <p:txBody>
          <a:bodyPr wrap="square" rtlCol="0">
            <a:spAutoFit/>
          </a:bodyPr>
          <a:lstStyle/>
          <a:p>
            <a:pPr algn="ctr"/>
            <a:r>
              <a:rPr lang="en-US" sz="1400">
                <a:solidFill>
                  <a:srgbClr val="1406C0"/>
                </a:solidFill>
              </a:rPr>
              <a:t>College of Health Sciences</a:t>
            </a:r>
          </a:p>
        </p:txBody>
      </p:sp>
      <p:cxnSp>
        <p:nvCxnSpPr>
          <p:cNvPr id="10" name="Straight Arrow Connector 9">
            <a:extLst>
              <a:ext uri="{FF2B5EF4-FFF2-40B4-BE49-F238E27FC236}">
                <a16:creationId xmlns:a16="http://schemas.microsoft.com/office/drawing/2014/main" id="{D2B3B7F2-39D2-CA47-AB7D-7BB9252A740D}"/>
              </a:ext>
            </a:extLst>
          </p:cNvPr>
          <p:cNvCxnSpPr/>
          <p:nvPr/>
        </p:nvCxnSpPr>
        <p:spPr>
          <a:xfrm flipH="1">
            <a:off x="8350869" y="1766670"/>
            <a:ext cx="2852057" cy="19095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875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90B2D-C5D1-C646-A3FA-3AD4517AC647}"/>
              </a:ext>
            </a:extLst>
          </p:cNvPr>
          <p:cNvSpPr>
            <a:spLocks noGrp="1"/>
          </p:cNvSpPr>
          <p:nvPr>
            <p:ph type="title"/>
          </p:nvPr>
        </p:nvSpPr>
        <p:spPr/>
        <p:txBody>
          <a:bodyPr>
            <a:noAutofit/>
          </a:bodyPr>
          <a:lstStyle/>
          <a:p>
            <a:pPr algn="ctr"/>
            <a:r>
              <a:rPr lang="en-US" sz="4000">
                <a:latin typeface="+mn-lt"/>
              </a:rPr>
              <a:t>Maternal Mortality is the Canary in the Coal Mine for a Country’s health and Health care</a:t>
            </a:r>
          </a:p>
        </p:txBody>
      </p:sp>
      <p:pic>
        <p:nvPicPr>
          <p:cNvPr id="1026" name="Picture 2" descr="/var/folders/ng/ch8q9vcx2hsbsc94knrfxwjc0000gn/T/com.microsoft.Powerpoint/WebArchiveCopyPasteTempFiles/Canary-in-a-Coal-Mine_No-Printed-Materials-wjpg.jpg">
            <a:extLst>
              <a:ext uri="{FF2B5EF4-FFF2-40B4-BE49-F238E27FC236}">
                <a16:creationId xmlns:a16="http://schemas.microsoft.com/office/drawing/2014/main" id="{FC87B798-8B5A-8C41-A966-CD7E1D619B3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74427" y="2173451"/>
            <a:ext cx="5452537" cy="308634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135965B-A32E-7944-9B9F-0D812CA13FE4}"/>
              </a:ext>
            </a:extLst>
          </p:cNvPr>
          <p:cNvSpPr/>
          <p:nvPr/>
        </p:nvSpPr>
        <p:spPr>
          <a:xfrm>
            <a:off x="1533832" y="5542369"/>
            <a:ext cx="8568813" cy="923330"/>
          </a:xfrm>
          <a:prstGeom prst="rect">
            <a:avLst/>
          </a:prstGeom>
        </p:spPr>
        <p:txBody>
          <a:bodyPr wrap="square">
            <a:spAutoFit/>
          </a:bodyPr>
          <a:lstStyle/>
          <a:p>
            <a:pPr algn="ctr"/>
            <a:r>
              <a:rPr lang="en-US" dirty="0">
                <a:solidFill>
                  <a:srgbClr val="000000"/>
                </a:solidFill>
                <a:latin typeface="Rockwell" panose="02060603020205020403" pitchFamily="18" charset="0"/>
              </a:rPr>
              <a:t>High maternal mortality ratios are markers of wider problems of </a:t>
            </a:r>
          </a:p>
          <a:p>
            <a:pPr algn="ctr"/>
            <a:r>
              <a:rPr lang="en-US" dirty="0">
                <a:solidFill>
                  <a:srgbClr val="FF0000"/>
                </a:solidFill>
                <a:latin typeface="Rockwell" panose="02060603020205020403" pitchFamily="18" charset="0"/>
              </a:rPr>
              <a:t>health status, gender inequalities, and health services for </a:t>
            </a:r>
          </a:p>
          <a:p>
            <a:pPr algn="ctr"/>
            <a:r>
              <a:rPr lang="en-US" dirty="0">
                <a:solidFill>
                  <a:srgbClr val="FF0000"/>
                </a:solidFill>
                <a:latin typeface="Rockwell" panose="02060603020205020403" pitchFamily="18" charset="0"/>
              </a:rPr>
              <a:t>men, women and children</a:t>
            </a:r>
            <a:r>
              <a:rPr lang="en-US" dirty="0">
                <a:solidFill>
                  <a:srgbClr val="000000"/>
                </a:solidFill>
                <a:latin typeface="Rockwell" panose="02060603020205020403" pitchFamily="18" charset="0"/>
              </a:rPr>
              <a:t>. </a:t>
            </a:r>
          </a:p>
        </p:txBody>
      </p:sp>
    </p:spTree>
    <p:extLst>
      <p:ext uri="{BB962C8B-B14F-4D97-AF65-F5344CB8AC3E}">
        <p14:creationId xmlns:p14="http://schemas.microsoft.com/office/powerpoint/2010/main" val="1489889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592FD1-DA40-2440-8547-8A0B616DF5A5}"/>
              </a:ext>
            </a:extLst>
          </p:cNvPr>
          <p:cNvSpPr txBox="1"/>
          <p:nvPr/>
        </p:nvSpPr>
        <p:spPr>
          <a:xfrm>
            <a:off x="1320800" y="918774"/>
            <a:ext cx="9164320" cy="646331"/>
          </a:xfrm>
          <a:prstGeom prst="rect">
            <a:avLst/>
          </a:prstGeom>
          <a:noFill/>
        </p:spPr>
        <p:txBody>
          <a:bodyPr wrap="square" rtlCol="0">
            <a:spAutoFit/>
          </a:bodyPr>
          <a:lstStyle/>
          <a:p>
            <a:r>
              <a:rPr lang="en-US" dirty="0"/>
              <a:t>“For every woman who dies, there are 50 to 100 women who suffer severe maternal morbidity, which is a severe complication of pregnancy…”</a:t>
            </a:r>
          </a:p>
        </p:txBody>
      </p:sp>
      <p:pic>
        <p:nvPicPr>
          <p:cNvPr id="4" name="Picture 3">
            <a:extLst>
              <a:ext uri="{FF2B5EF4-FFF2-40B4-BE49-F238E27FC236}">
                <a16:creationId xmlns:a16="http://schemas.microsoft.com/office/drawing/2014/main" id="{A64D1885-6A3B-BC49-A40A-0FA41796BE54}"/>
              </a:ext>
            </a:extLst>
          </p:cNvPr>
          <p:cNvPicPr>
            <a:picLocks noChangeAspect="1"/>
          </p:cNvPicPr>
          <p:nvPr/>
        </p:nvPicPr>
        <p:blipFill>
          <a:blip r:embed="rId2"/>
          <a:stretch>
            <a:fillRect/>
          </a:stretch>
        </p:blipFill>
        <p:spPr>
          <a:xfrm>
            <a:off x="4451391" y="1831799"/>
            <a:ext cx="3916680" cy="4948600"/>
          </a:xfrm>
          <a:prstGeom prst="rect">
            <a:avLst/>
          </a:prstGeom>
        </p:spPr>
      </p:pic>
      <p:sp>
        <p:nvSpPr>
          <p:cNvPr id="5" name="TextBox 4">
            <a:extLst>
              <a:ext uri="{FF2B5EF4-FFF2-40B4-BE49-F238E27FC236}">
                <a16:creationId xmlns:a16="http://schemas.microsoft.com/office/drawing/2014/main" id="{E02EB5A1-D6A1-F94B-B960-C1511B95F85D}"/>
              </a:ext>
            </a:extLst>
          </p:cNvPr>
          <p:cNvSpPr txBox="1"/>
          <p:nvPr/>
        </p:nvSpPr>
        <p:spPr>
          <a:xfrm>
            <a:off x="1239520" y="190415"/>
            <a:ext cx="9154160" cy="461665"/>
          </a:xfrm>
          <a:prstGeom prst="rect">
            <a:avLst/>
          </a:prstGeom>
          <a:noFill/>
        </p:spPr>
        <p:txBody>
          <a:bodyPr wrap="square" rtlCol="0">
            <a:spAutoFit/>
          </a:bodyPr>
          <a:lstStyle/>
          <a:p>
            <a:r>
              <a:rPr lang="en-US" sz="1200" dirty="0"/>
              <a:t>According to Dr. Manda Hall, associate commissioner for community health improvement at the Texas Department of State Health Services</a:t>
            </a:r>
          </a:p>
        </p:txBody>
      </p:sp>
    </p:spTree>
    <p:extLst>
      <p:ext uri="{BB962C8B-B14F-4D97-AF65-F5344CB8AC3E}">
        <p14:creationId xmlns:p14="http://schemas.microsoft.com/office/powerpoint/2010/main" val="1476543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6D3181-04D0-AA49-B19C-899D8647C3C1}"/>
              </a:ext>
            </a:extLst>
          </p:cNvPr>
          <p:cNvSpPr/>
          <p:nvPr/>
        </p:nvSpPr>
        <p:spPr>
          <a:xfrm rot="19499223">
            <a:off x="2847799" y="2584563"/>
            <a:ext cx="6092373" cy="923330"/>
          </a:xfrm>
          <a:prstGeom prst="rect">
            <a:avLst/>
          </a:prstGeom>
          <a:noFill/>
        </p:spPr>
        <p:txBody>
          <a:bodyPr wrap="none" lIns="91440" tIns="45720" rIns="91440" bIns="45720">
            <a:spAutoFit/>
          </a:bodyPr>
          <a:lstStyle/>
          <a:p>
            <a:pPr algn="ctr"/>
            <a:r>
              <a:rPr lang="en-US" sz="5400" b="0" cap="none" spc="0">
                <a:ln w="0"/>
                <a:solidFill>
                  <a:schemeClr val="accent1">
                    <a:lumMod val="75000"/>
                  </a:schemeClr>
                </a:solidFill>
                <a:effectLst>
                  <a:reflection blurRad="6350" stA="53000" endA="300" endPos="35500" dir="5400000" sy="-90000" algn="bl" rotWithShape="0"/>
                </a:effectLst>
              </a:rPr>
              <a:t>Maternal Mortality</a:t>
            </a:r>
          </a:p>
        </p:txBody>
      </p:sp>
      <p:sp>
        <p:nvSpPr>
          <p:cNvPr id="4" name="Rectangle 3">
            <a:extLst>
              <a:ext uri="{FF2B5EF4-FFF2-40B4-BE49-F238E27FC236}">
                <a16:creationId xmlns:a16="http://schemas.microsoft.com/office/drawing/2014/main" id="{864AC0AD-E95F-844F-948E-6EF4AAC4C6F2}"/>
              </a:ext>
            </a:extLst>
          </p:cNvPr>
          <p:cNvSpPr/>
          <p:nvPr/>
        </p:nvSpPr>
        <p:spPr>
          <a:xfrm rot="21360631">
            <a:off x="1679945" y="1033942"/>
            <a:ext cx="5433347" cy="646331"/>
          </a:xfrm>
          <a:prstGeom prst="rect">
            <a:avLst/>
          </a:prstGeom>
          <a:noFill/>
        </p:spPr>
        <p:txBody>
          <a:bodyPr wrap="none" lIns="91440" tIns="45720" rIns="91440" bIns="45720">
            <a:spAutoFit/>
          </a:bodyPr>
          <a:lstStyle/>
          <a:p>
            <a:pPr algn="ctr"/>
            <a:r>
              <a:rPr lang="en-US" sz="3600">
                <a:ln w="0"/>
                <a:solidFill>
                  <a:schemeClr val="accent1">
                    <a:lumMod val="75000"/>
                  </a:schemeClr>
                </a:solidFill>
                <a:effectLst>
                  <a:reflection blurRad="6350" stA="53000" endA="300" endPos="35500" dir="5400000" sy="-90000" algn="bl" rotWithShape="0"/>
                </a:effectLst>
              </a:rPr>
              <a:t>Pregnancy-related death</a:t>
            </a:r>
          </a:p>
        </p:txBody>
      </p:sp>
      <p:sp>
        <p:nvSpPr>
          <p:cNvPr id="6" name="Rectangle 5">
            <a:extLst>
              <a:ext uri="{FF2B5EF4-FFF2-40B4-BE49-F238E27FC236}">
                <a16:creationId xmlns:a16="http://schemas.microsoft.com/office/drawing/2014/main" id="{040017A1-BCF4-8F4D-AB8B-FDE4B2BA5836}"/>
              </a:ext>
            </a:extLst>
          </p:cNvPr>
          <p:cNvSpPr/>
          <p:nvPr/>
        </p:nvSpPr>
        <p:spPr>
          <a:xfrm rot="1911891">
            <a:off x="6800460" y="4244375"/>
            <a:ext cx="3803915" cy="1200329"/>
          </a:xfrm>
          <a:prstGeom prst="rect">
            <a:avLst/>
          </a:prstGeom>
        </p:spPr>
        <p:txBody>
          <a:bodyPr wrap="square">
            <a:spAutoFit/>
          </a:bodyPr>
          <a:lstStyle/>
          <a:p>
            <a:pPr algn="ctr"/>
            <a:r>
              <a:rPr lang="en-US" sz="3600">
                <a:ln w="0"/>
                <a:solidFill>
                  <a:schemeClr val="accent1">
                    <a:lumMod val="75000"/>
                  </a:schemeClr>
                </a:solidFill>
                <a:effectLst>
                  <a:reflection blurRad="6350" stA="53000" endA="300" endPos="35500" dir="5400000" sy="-90000" algn="bl" rotWithShape="0"/>
                </a:effectLst>
              </a:rPr>
              <a:t>Pregnancy-associated death</a:t>
            </a:r>
          </a:p>
        </p:txBody>
      </p:sp>
      <p:sp>
        <p:nvSpPr>
          <p:cNvPr id="7" name="Rectangle 6">
            <a:extLst>
              <a:ext uri="{FF2B5EF4-FFF2-40B4-BE49-F238E27FC236}">
                <a16:creationId xmlns:a16="http://schemas.microsoft.com/office/drawing/2014/main" id="{2A5C983C-79EA-834C-A252-6031971A3C84}"/>
              </a:ext>
            </a:extLst>
          </p:cNvPr>
          <p:cNvSpPr/>
          <p:nvPr/>
        </p:nvSpPr>
        <p:spPr>
          <a:xfrm>
            <a:off x="2212505" y="5509069"/>
            <a:ext cx="1843390" cy="369332"/>
          </a:xfrm>
          <a:prstGeom prst="rect">
            <a:avLst/>
          </a:prstGeom>
        </p:spPr>
        <p:txBody>
          <a:bodyPr wrap="none">
            <a:spAutoFit/>
          </a:bodyPr>
          <a:lstStyle/>
          <a:p>
            <a:pPr algn="ctr"/>
            <a:r>
              <a:rPr lang="en-US">
                <a:ln w="0"/>
                <a:solidFill>
                  <a:schemeClr val="accent1">
                    <a:lumMod val="75000"/>
                  </a:schemeClr>
                </a:solidFill>
                <a:effectLst>
                  <a:reflection blurRad="6350" stA="53000" endA="300" endPos="35500" dir="5400000" sy="-90000" algn="bl" rotWithShape="0"/>
                </a:effectLst>
              </a:rPr>
              <a:t>Maternal. death</a:t>
            </a:r>
          </a:p>
        </p:txBody>
      </p:sp>
      <p:sp>
        <p:nvSpPr>
          <p:cNvPr id="8" name="Rectangle 7">
            <a:extLst>
              <a:ext uri="{FF2B5EF4-FFF2-40B4-BE49-F238E27FC236}">
                <a16:creationId xmlns:a16="http://schemas.microsoft.com/office/drawing/2014/main" id="{9396D3E0-7D90-974D-93DE-A2482302389B}"/>
              </a:ext>
            </a:extLst>
          </p:cNvPr>
          <p:cNvSpPr/>
          <p:nvPr/>
        </p:nvSpPr>
        <p:spPr>
          <a:xfrm>
            <a:off x="8279296" y="2276771"/>
            <a:ext cx="2757230" cy="369332"/>
          </a:xfrm>
          <a:prstGeom prst="rect">
            <a:avLst/>
          </a:prstGeom>
        </p:spPr>
        <p:txBody>
          <a:bodyPr wrap="none">
            <a:spAutoFit/>
          </a:bodyPr>
          <a:lstStyle/>
          <a:p>
            <a:pPr algn="ctr"/>
            <a:r>
              <a:rPr lang="en-US">
                <a:ln w="0"/>
                <a:solidFill>
                  <a:schemeClr val="accent1">
                    <a:lumMod val="75000"/>
                  </a:schemeClr>
                </a:solidFill>
                <a:effectLst>
                  <a:reflection blurRad="6350" stA="53000" endA="300" endPos="35500" dir="5400000" sy="-90000" algn="bl" rotWithShape="0"/>
                </a:effectLst>
              </a:rPr>
              <a:t>Indirect causes of  death</a:t>
            </a:r>
          </a:p>
        </p:txBody>
      </p:sp>
      <p:sp>
        <p:nvSpPr>
          <p:cNvPr id="9" name="Rectangle 8">
            <a:extLst>
              <a:ext uri="{FF2B5EF4-FFF2-40B4-BE49-F238E27FC236}">
                <a16:creationId xmlns:a16="http://schemas.microsoft.com/office/drawing/2014/main" id="{51401338-9112-A04B-9BB1-053497BEC3F4}"/>
              </a:ext>
            </a:extLst>
          </p:cNvPr>
          <p:cNvSpPr/>
          <p:nvPr/>
        </p:nvSpPr>
        <p:spPr>
          <a:xfrm>
            <a:off x="1596924" y="2646103"/>
            <a:ext cx="2576090" cy="369332"/>
          </a:xfrm>
          <a:prstGeom prst="rect">
            <a:avLst/>
          </a:prstGeom>
        </p:spPr>
        <p:txBody>
          <a:bodyPr wrap="none">
            <a:spAutoFit/>
          </a:bodyPr>
          <a:lstStyle/>
          <a:p>
            <a:pPr algn="ctr"/>
            <a:r>
              <a:rPr lang="en-US">
                <a:ln w="0"/>
                <a:solidFill>
                  <a:schemeClr val="accent1">
                    <a:lumMod val="75000"/>
                  </a:schemeClr>
                </a:solidFill>
                <a:effectLst>
                  <a:reflection blurRad="6350" stA="53000" endA="300" endPos="35500" dir="5400000" sy="-90000" algn="bl" rotWithShape="0"/>
                </a:effectLst>
              </a:rPr>
              <a:t>Direct causes of  death</a:t>
            </a:r>
          </a:p>
        </p:txBody>
      </p:sp>
      <p:sp>
        <p:nvSpPr>
          <p:cNvPr id="10" name="Rectangle 9">
            <a:extLst>
              <a:ext uri="{FF2B5EF4-FFF2-40B4-BE49-F238E27FC236}">
                <a16:creationId xmlns:a16="http://schemas.microsoft.com/office/drawing/2014/main" id="{305D96E2-FB03-AD4B-906F-FF225A43D8DB}"/>
              </a:ext>
            </a:extLst>
          </p:cNvPr>
          <p:cNvSpPr/>
          <p:nvPr/>
        </p:nvSpPr>
        <p:spPr>
          <a:xfrm>
            <a:off x="4396619" y="4885953"/>
            <a:ext cx="2994731" cy="369332"/>
          </a:xfrm>
          <a:prstGeom prst="rect">
            <a:avLst/>
          </a:prstGeom>
        </p:spPr>
        <p:txBody>
          <a:bodyPr wrap="none">
            <a:spAutoFit/>
          </a:bodyPr>
          <a:lstStyle/>
          <a:p>
            <a:pPr algn="ctr"/>
            <a:r>
              <a:rPr lang="en-US">
                <a:ln w="0"/>
                <a:solidFill>
                  <a:schemeClr val="accent1">
                    <a:lumMod val="75000"/>
                  </a:schemeClr>
                </a:solidFill>
                <a:effectLst>
                  <a:reflection blurRad="6350" stA="53000" endA="300" endPos="35500" dir="5400000" sy="-90000" algn="bl" rotWithShape="0"/>
                </a:effectLst>
              </a:rPr>
              <a:t>Incidental causes of  death</a:t>
            </a:r>
          </a:p>
        </p:txBody>
      </p:sp>
    </p:spTree>
    <p:extLst>
      <p:ext uri="{BB962C8B-B14F-4D97-AF65-F5344CB8AC3E}">
        <p14:creationId xmlns:p14="http://schemas.microsoft.com/office/powerpoint/2010/main" val="3923486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8FAB8F-4437-7745-898D-28B0F47D9591}"/>
              </a:ext>
            </a:extLst>
          </p:cNvPr>
          <p:cNvSpPr txBox="1"/>
          <p:nvPr/>
        </p:nvSpPr>
        <p:spPr>
          <a:xfrm>
            <a:off x="3357562" y="371476"/>
            <a:ext cx="5086350" cy="830997"/>
          </a:xfrm>
          <a:prstGeom prst="rect">
            <a:avLst/>
          </a:prstGeom>
          <a:noFill/>
        </p:spPr>
        <p:txBody>
          <a:bodyPr wrap="square" rtlCol="0">
            <a:spAutoFit/>
          </a:bodyPr>
          <a:lstStyle/>
          <a:p>
            <a:pPr algn="ctr"/>
            <a:r>
              <a:rPr lang="en-US" sz="2400" b="1" dirty="0"/>
              <a:t>DEFINING MATERNAL MORTALITY</a:t>
            </a:r>
          </a:p>
        </p:txBody>
      </p:sp>
      <p:sp>
        <p:nvSpPr>
          <p:cNvPr id="3" name="TextBox 2">
            <a:extLst>
              <a:ext uri="{FF2B5EF4-FFF2-40B4-BE49-F238E27FC236}">
                <a16:creationId xmlns:a16="http://schemas.microsoft.com/office/drawing/2014/main" id="{411FC097-A3A0-2340-8E36-C34D39B4CEF0}"/>
              </a:ext>
            </a:extLst>
          </p:cNvPr>
          <p:cNvSpPr txBox="1"/>
          <p:nvPr/>
        </p:nvSpPr>
        <p:spPr>
          <a:xfrm>
            <a:off x="1128712" y="1371600"/>
            <a:ext cx="3043238" cy="400110"/>
          </a:xfrm>
          <a:prstGeom prst="rect">
            <a:avLst/>
          </a:prstGeom>
          <a:noFill/>
        </p:spPr>
        <p:txBody>
          <a:bodyPr wrap="square" rtlCol="0">
            <a:spAutoFit/>
          </a:bodyPr>
          <a:lstStyle/>
          <a:p>
            <a:r>
              <a:rPr lang="en-US" sz="2000" b="1" dirty="0">
                <a:solidFill>
                  <a:srgbClr val="175A04"/>
                </a:solidFill>
              </a:rPr>
              <a:t>TIMING OF DEATH</a:t>
            </a:r>
          </a:p>
        </p:txBody>
      </p:sp>
      <p:sp>
        <p:nvSpPr>
          <p:cNvPr id="4" name="TextBox 3">
            <a:extLst>
              <a:ext uri="{FF2B5EF4-FFF2-40B4-BE49-F238E27FC236}">
                <a16:creationId xmlns:a16="http://schemas.microsoft.com/office/drawing/2014/main" id="{7BB9CD6D-F5C0-0344-9994-7367CE2361AD}"/>
              </a:ext>
            </a:extLst>
          </p:cNvPr>
          <p:cNvSpPr txBox="1"/>
          <p:nvPr/>
        </p:nvSpPr>
        <p:spPr>
          <a:xfrm>
            <a:off x="8081962" y="1400175"/>
            <a:ext cx="2562226" cy="400110"/>
          </a:xfrm>
          <a:prstGeom prst="rect">
            <a:avLst/>
          </a:prstGeom>
          <a:noFill/>
        </p:spPr>
        <p:txBody>
          <a:bodyPr wrap="square" rtlCol="0">
            <a:spAutoFit/>
          </a:bodyPr>
          <a:lstStyle/>
          <a:p>
            <a:r>
              <a:rPr lang="en-US" sz="2000" b="1" dirty="0">
                <a:solidFill>
                  <a:srgbClr val="C00000"/>
                </a:solidFill>
              </a:rPr>
              <a:t>CAUSE OF DEATH</a:t>
            </a:r>
          </a:p>
        </p:txBody>
      </p:sp>
      <p:sp>
        <p:nvSpPr>
          <p:cNvPr id="5" name="TextBox 4">
            <a:extLst>
              <a:ext uri="{FF2B5EF4-FFF2-40B4-BE49-F238E27FC236}">
                <a16:creationId xmlns:a16="http://schemas.microsoft.com/office/drawing/2014/main" id="{70AA9184-0803-EB48-8C6A-2E9601A42B5F}"/>
              </a:ext>
            </a:extLst>
          </p:cNvPr>
          <p:cNvSpPr txBox="1"/>
          <p:nvPr/>
        </p:nvSpPr>
        <p:spPr>
          <a:xfrm>
            <a:off x="600075" y="2157413"/>
            <a:ext cx="2871788" cy="646331"/>
          </a:xfrm>
          <a:prstGeom prst="rect">
            <a:avLst/>
          </a:prstGeom>
          <a:noFill/>
        </p:spPr>
        <p:txBody>
          <a:bodyPr wrap="square" rtlCol="0">
            <a:spAutoFit/>
          </a:bodyPr>
          <a:lstStyle/>
          <a:p>
            <a:r>
              <a:rPr lang="en-US"/>
              <a:t>DURING PREGNANCY/BIRTH</a:t>
            </a:r>
          </a:p>
        </p:txBody>
      </p:sp>
      <p:sp>
        <p:nvSpPr>
          <p:cNvPr id="6" name="TextBox 5">
            <a:extLst>
              <a:ext uri="{FF2B5EF4-FFF2-40B4-BE49-F238E27FC236}">
                <a16:creationId xmlns:a16="http://schemas.microsoft.com/office/drawing/2014/main" id="{69EA4A00-2F15-9148-955A-4405106443FE}"/>
              </a:ext>
            </a:extLst>
          </p:cNvPr>
          <p:cNvSpPr txBox="1"/>
          <p:nvPr/>
        </p:nvSpPr>
        <p:spPr>
          <a:xfrm>
            <a:off x="600075" y="3220225"/>
            <a:ext cx="2871788" cy="646331"/>
          </a:xfrm>
          <a:prstGeom prst="rect">
            <a:avLst/>
          </a:prstGeom>
          <a:noFill/>
        </p:spPr>
        <p:txBody>
          <a:bodyPr wrap="square" rtlCol="0">
            <a:spAutoFit/>
          </a:bodyPr>
          <a:lstStyle/>
          <a:p>
            <a:r>
              <a:rPr lang="en-US"/>
              <a:t>WITHIN 42 DAYS OF PREGNANCY/BIRTH</a:t>
            </a:r>
          </a:p>
        </p:txBody>
      </p:sp>
      <p:sp>
        <p:nvSpPr>
          <p:cNvPr id="7" name="TextBox 6">
            <a:extLst>
              <a:ext uri="{FF2B5EF4-FFF2-40B4-BE49-F238E27FC236}">
                <a16:creationId xmlns:a16="http://schemas.microsoft.com/office/drawing/2014/main" id="{9A97BD91-BB23-7A43-AFF3-0F3B492DDF33}"/>
              </a:ext>
            </a:extLst>
          </p:cNvPr>
          <p:cNvSpPr txBox="1"/>
          <p:nvPr/>
        </p:nvSpPr>
        <p:spPr>
          <a:xfrm>
            <a:off x="600075" y="4410075"/>
            <a:ext cx="2871788" cy="923330"/>
          </a:xfrm>
          <a:prstGeom prst="rect">
            <a:avLst/>
          </a:prstGeom>
          <a:noFill/>
        </p:spPr>
        <p:txBody>
          <a:bodyPr wrap="square" rtlCol="0">
            <a:spAutoFit/>
          </a:bodyPr>
          <a:lstStyle/>
          <a:p>
            <a:r>
              <a:rPr lang="en-US"/>
              <a:t>42-365 DAYS FOLLOWING PREGNANCY/BIRTH</a:t>
            </a:r>
          </a:p>
        </p:txBody>
      </p:sp>
      <p:sp>
        <p:nvSpPr>
          <p:cNvPr id="8" name="TextBox 7">
            <a:extLst>
              <a:ext uri="{FF2B5EF4-FFF2-40B4-BE49-F238E27FC236}">
                <a16:creationId xmlns:a16="http://schemas.microsoft.com/office/drawing/2014/main" id="{F925EFC0-28AB-DD4C-BF82-0D4B543815C3}"/>
              </a:ext>
            </a:extLst>
          </p:cNvPr>
          <p:cNvSpPr txBox="1"/>
          <p:nvPr/>
        </p:nvSpPr>
        <p:spPr>
          <a:xfrm>
            <a:off x="7696199" y="2157413"/>
            <a:ext cx="3433763" cy="923330"/>
          </a:xfrm>
          <a:prstGeom prst="rect">
            <a:avLst/>
          </a:prstGeom>
          <a:noFill/>
        </p:spPr>
        <p:txBody>
          <a:bodyPr wrap="square" rtlCol="0">
            <a:spAutoFit/>
          </a:bodyPr>
          <a:lstStyle/>
          <a:p>
            <a:pPr algn="ctr"/>
            <a:r>
              <a:rPr lang="en-US">
                <a:solidFill>
                  <a:srgbClr val="C00000"/>
                </a:solidFill>
              </a:rPr>
              <a:t>PREGNANCY-RELATED</a:t>
            </a:r>
            <a:r>
              <a:rPr lang="en-US"/>
              <a:t> CAUSES (HEMORRHAGE, ECLAMPSIA, INFECTION)</a:t>
            </a:r>
          </a:p>
        </p:txBody>
      </p:sp>
      <p:sp>
        <p:nvSpPr>
          <p:cNvPr id="9" name="TextBox 8">
            <a:extLst>
              <a:ext uri="{FF2B5EF4-FFF2-40B4-BE49-F238E27FC236}">
                <a16:creationId xmlns:a16="http://schemas.microsoft.com/office/drawing/2014/main" id="{E8940121-69C4-944B-80C5-FFEBE408F1BC}"/>
              </a:ext>
            </a:extLst>
          </p:cNvPr>
          <p:cNvSpPr txBox="1"/>
          <p:nvPr/>
        </p:nvSpPr>
        <p:spPr>
          <a:xfrm>
            <a:off x="7696199" y="3220225"/>
            <a:ext cx="3433763" cy="923330"/>
          </a:xfrm>
          <a:prstGeom prst="rect">
            <a:avLst/>
          </a:prstGeom>
          <a:noFill/>
        </p:spPr>
        <p:txBody>
          <a:bodyPr wrap="square" rtlCol="0">
            <a:spAutoFit/>
          </a:bodyPr>
          <a:lstStyle/>
          <a:p>
            <a:pPr algn="ctr"/>
            <a:r>
              <a:rPr lang="en-US">
                <a:solidFill>
                  <a:srgbClr val="C00000"/>
                </a:solidFill>
              </a:rPr>
              <a:t>PREGNANCY - ASSOCIATED</a:t>
            </a:r>
            <a:r>
              <a:rPr lang="en-US"/>
              <a:t> CAUSES (SUICIDE, HOMICIDE, DRUG OVERDOSE)</a:t>
            </a:r>
          </a:p>
        </p:txBody>
      </p:sp>
      <p:sp>
        <p:nvSpPr>
          <p:cNvPr id="11" name="TextBox 10">
            <a:extLst>
              <a:ext uri="{FF2B5EF4-FFF2-40B4-BE49-F238E27FC236}">
                <a16:creationId xmlns:a16="http://schemas.microsoft.com/office/drawing/2014/main" id="{FB10618F-A651-6C4E-B16A-14EDFA510799}"/>
              </a:ext>
            </a:extLst>
          </p:cNvPr>
          <p:cNvSpPr txBox="1"/>
          <p:nvPr/>
        </p:nvSpPr>
        <p:spPr>
          <a:xfrm>
            <a:off x="7848598" y="4471005"/>
            <a:ext cx="3433763" cy="646331"/>
          </a:xfrm>
          <a:prstGeom prst="rect">
            <a:avLst/>
          </a:prstGeom>
          <a:noFill/>
        </p:spPr>
        <p:txBody>
          <a:bodyPr wrap="square" rtlCol="0">
            <a:spAutoFit/>
          </a:bodyPr>
          <a:lstStyle/>
          <a:p>
            <a:pPr algn="ctr"/>
            <a:r>
              <a:rPr lang="en-US" dirty="0">
                <a:solidFill>
                  <a:srgbClr val="C00000"/>
                </a:solidFill>
              </a:rPr>
              <a:t>INCIDENTAL</a:t>
            </a:r>
            <a:r>
              <a:rPr lang="en-US" dirty="0"/>
              <a:t> CAUSES (CANCER, AUTO ACCIDENT)</a:t>
            </a:r>
          </a:p>
        </p:txBody>
      </p:sp>
    </p:spTree>
    <p:extLst>
      <p:ext uri="{BB962C8B-B14F-4D97-AF65-F5344CB8AC3E}">
        <p14:creationId xmlns:p14="http://schemas.microsoft.com/office/powerpoint/2010/main" val="605366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DE6C18-C015-F24F-AAC4-C2114A8828A4}"/>
              </a:ext>
            </a:extLst>
          </p:cNvPr>
          <p:cNvSpPr/>
          <p:nvPr/>
        </p:nvSpPr>
        <p:spPr>
          <a:xfrm>
            <a:off x="1894558" y="2519335"/>
            <a:ext cx="8782493" cy="2862322"/>
          </a:xfrm>
          <a:prstGeom prst="rect">
            <a:avLst/>
          </a:prstGeom>
        </p:spPr>
        <p:txBody>
          <a:bodyPr wrap="square">
            <a:spAutoFit/>
          </a:bodyPr>
          <a:lstStyle/>
          <a:p>
            <a:r>
              <a:rPr lang="en-US" sz="2800" dirty="0">
                <a:solidFill>
                  <a:srgbClr val="282323"/>
                </a:solidFill>
                <a:latin typeface="Rockwell" panose="02060603020205020403" pitchFamily="18" charset="0"/>
              </a:rPr>
              <a:t>The death of a woman while pregnant or </a:t>
            </a:r>
            <a:r>
              <a:rPr lang="en-US" sz="2800" dirty="0">
                <a:solidFill>
                  <a:srgbClr val="FF0000"/>
                </a:solidFill>
                <a:latin typeface="Rockwell" panose="02060603020205020403" pitchFamily="18" charset="0"/>
              </a:rPr>
              <a:t>within 1 yea</a:t>
            </a:r>
            <a:r>
              <a:rPr lang="en-US" sz="2800" dirty="0">
                <a:solidFill>
                  <a:srgbClr val="282323"/>
                </a:solidFill>
                <a:latin typeface="Rockwell" panose="02060603020205020403" pitchFamily="18" charset="0"/>
              </a:rPr>
              <a:t>r of the termination of pregnancy, </a:t>
            </a:r>
            <a:r>
              <a:rPr lang="en-US" sz="2800" u="sng" dirty="0">
                <a:solidFill>
                  <a:srgbClr val="FF0000"/>
                </a:solidFill>
                <a:latin typeface="Rockwell" panose="02060603020205020403" pitchFamily="18" charset="0"/>
              </a:rPr>
              <a:t>regardless of cause of death or duration of pregnancy</a:t>
            </a:r>
            <a:r>
              <a:rPr lang="en-US" sz="2800" dirty="0">
                <a:solidFill>
                  <a:srgbClr val="282323"/>
                </a:solidFill>
                <a:latin typeface="Rockwell" panose="02060603020205020403" pitchFamily="18" charset="0"/>
              </a:rPr>
              <a:t>.  </a:t>
            </a:r>
          </a:p>
          <a:p>
            <a:endParaRPr lang="en-US" sz="2400" dirty="0">
              <a:solidFill>
                <a:srgbClr val="282323"/>
              </a:solidFill>
              <a:latin typeface="StempelGaramond"/>
            </a:endParaRPr>
          </a:p>
          <a:p>
            <a:endParaRPr lang="en-US" sz="2400" dirty="0">
              <a:solidFill>
                <a:srgbClr val="282323"/>
              </a:solidFill>
              <a:latin typeface="StempelGaramond"/>
            </a:endParaRPr>
          </a:p>
          <a:p>
            <a:endParaRPr lang="en-US" sz="2400" dirty="0">
              <a:solidFill>
                <a:srgbClr val="282323"/>
              </a:solidFill>
              <a:latin typeface="StempelGaramond"/>
            </a:endParaRPr>
          </a:p>
          <a:p>
            <a:endParaRPr lang="en-US" sz="2400" dirty="0">
              <a:solidFill>
                <a:srgbClr val="282323"/>
              </a:solidFill>
              <a:latin typeface="StempelGaramond"/>
            </a:endParaRPr>
          </a:p>
        </p:txBody>
      </p:sp>
      <p:sp>
        <p:nvSpPr>
          <p:cNvPr id="3" name="TextBox 2">
            <a:extLst>
              <a:ext uri="{FF2B5EF4-FFF2-40B4-BE49-F238E27FC236}">
                <a16:creationId xmlns:a16="http://schemas.microsoft.com/office/drawing/2014/main" id="{58A17D13-B323-9145-A496-AA299C592D33}"/>
              </a:ext>
            </a:extLst>
          </p:cNvPr>
          <p:cNvSpPr txBox="1"/>
          <p:nvPr/>
        </p:nvSpPr>
        <p:spPr>
          <a:xfrm>
            <a:off x="1894558" y="1143001"/>
            <a:ext cx="7372350" cy="369332"/>
          </a:xfrm>
          <a:prstGeom prst="rect">
            <a:avLst/>
          </a:prstGeom>
          <a:noFill/>
        </p:spPr>
        <p:txBody>
          <a:bodyPr wrap="square" rtlCol="0">
            <a:spAutoFit/>
          </a:bodyPr>
          <a:lstStyle/>
          <a:p>
            <a:r>
              <a:rPr lang="en-US" dirty="0"/>
              <a:t>BROADEST DEFINITION OF MATERNAL MORTALITY</a:t>
            </a:r>
          </a:p>
        </p:txBody>
      </p:sp>
    </p:spTree>
    <p:extLst>
      <p:ext uri="{BB962C8B-B14F-4D97-AF65-F5344CB8AC3E}">
        <p14:creationId xmlns:p14="http://schemas.microsoft.com/office/powerpoint/2010/main" val="1357357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2577D8-637B-4DCB-8424-4F1D4A7CC8B1}"/>
              </a:ext>
            </a:extLst>
          </p:cNvPr>
          <p:cNvSpPr/>
          <p:nvPr/>
        </p:nvSpPr>
        <p:spPr>
          <a:xfrm>
            <a:off x="1221891" y="1702579"/>
            <a:ext cx="10339753" cy="3046988"/>
          </a:xfrm>
          <a:prstGeom prst="rect">
            <a:avLst/>
          </a:prstGeom>
        </p:spPr>
        <p:txBody>
          <a:bodyPr wrap="square">
            <a:spAutoFit/>
          </a:bodyPr>
          <a:lstStyle/>
          <a:p>
            <a:r>
              <a:rPr lang="en-US" sz="2400" dirty="0"/>
              <a:t>The Texas Task Force on Maternal Morbidity and Mortality used this more specific definition in its 2018 report.</a:t>
            </a:r>
          </a:p>
          <a:p>
            <a:endParaRPr lang="en-US" sz="2400" dirty="0"/>
          </a:p>
          <a:p>
            <a:r>
              <a:rPr lang="en-US" sz="2400" dirty="0"/>
              <a:t>“Pregnancy-</a:t>
            </a:r>
            <a:r>
              <a:rPr lang="en-US" sz="2400" dirty="0">
                <a:solidFill>
                  <a:srgbClr val="FF0000"/>
                </a:solidFill>
              </a:rPr>
              <a:t>related</a:t>
            </a:r>
            <a:r>
              <a:rPr lang="en-US" sz="2400" dirty="0"/>
              <a:t> deaths occurring </a:t>
            </a:r>
            <a:r>
              <a:rPr lang="en-US" sz="2400" dirty="0">
                <a:solidFill>
                  <a:srgbClr val="FF0000"/>
                </a:solidFill>
              </a:rPr>
              <a:t>while</a:t>
            </a:r>
            <a:r>
              <a:rPr lang="en-US" sz="2400" dirty="0"/>
              <a:t> </a:t>
            </a:r>
            <a:r>
              <a:rPr lang="en-US" sz="2400" dirty="0">
                <a:solidFill>
                  <a:srgbClr val="FF0000"/>
                </a:solidFill>
              </a:rPr>
              <a:t>pregnant or within 42 days postpartum</a:t>
            </a:r>
            <a:r>
              <a:rPr lang="en-US" sz="2400" dirty="0"/>
              <a:t> are used in the calculation of maternal mortality rates (MMRs) ….  “</a:t>
            </a:r>
          </a:p>
          <a:p>
            <a:endParaRPr lang="en-US" sz="2400" dirty="0"/>
          </a:p>
          <a:p>
            <a:endParaRPr lang="en-US" sz="2400" dirty="0"/>
          </a:p>
        </p:txBody>
      </p:sp>
    </p:spTree>
    <p:extLst>
      <p:ext uri="{BB962C8B-B14F-4D97-AF65-F5344CB8AC3E}">
        <p14:creationId xmlns:p14="http://schemas.microsoft.com/office/powerpoint/2010/main" val="1065139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DD84-ECB8-D946-9384-2208D4FA600C}"/>
              </a:ext>
            </a:extLst>
          </p:cNvPr>
          <p:cNvSpPr>
            <a:spLocks noGrp="1"/>
          </p:cNvSpPr>
          <p:nvPr>
            <p:ph type="title"/>
          </p:nvPr>
        </p:nvSpPr>
        <p:spPr>
          <a:xfrm>
            <a:off x="400050" y="484632"/>
            <a:ext cx="10728198" cy="1609344"/>
          </a:xfrm>
        </p:spPr>
        <p:txBody>
          <a:bodyPr/>
          <a:lstStyle/>
          <a:p>
            <a:pPr algn="ctr"/>
            <a:r>
              <a:rPr lang="en-US" dirty="0"/>
              <a:t>What is the official Texas </a:t>
            </a:r>
            <a:br>
              <a:rPr lang="en-US" dirty="0"/>
            </a:br>
            <a:r>
              <a:rPr lang="en-US" dirty="0"/>
              <a:t>maternal mortality rate?</a:t>
            </a:r>
          </a:p>
        </p:txBody>
      </p:sp>
      <p:sp>
        <p:nvSpPr>
          <p:cNvPr id="3" name="TextBox 2">
            <a:extLst>
              <a:ext uri="{FF2B5EF4-FFF2-40B4-BE49-F238E27FC236}">
                <a16:creationId xmlns:a16="http://schemas.microsoft.com/office/drawing/2014/main" id="{2E37B14A-CE89-024B-AA13-5C6907E89754}"/>
              </a:ext>
            </a:extLst>
          </p:cNvPr>
          <p:cNvSpPr txBox="1"/>
          <p:nvPr/>
        </p:nvSpPr>
        <p:spPr>
          <a:xfrm>
            <a:off x="1230569" y="2928016"/>
            <a:ext cx="10344150" cy="2492990"/>
          </a:xfrm>
          <a:prstGeom prst="rect">
            <a:avLst/>
          </a:prstGeom>
          <a:noFill/>
        </p:spPr>
        <p:txBody>
          <a:bodyPr wrap="square" rtlCol="0">
            <a:spAutoFit/>
          </a:bodyPr>
          <a:lstStyle/>
          <a:p>
            <a:r>
              <a:rPr lang="en-US" sz="2400" dirty="0"/>
              <a:t>In 2016 the Texas Task Force reported 148 maternal mortalities within 42 days post partum in data from 2012.</a:t>
            </a:r>
          </a:p>
          <a:p>
            <a:endParaRPr lang="en-US" sz="2400" dirty="0"/>
          </a:p>
          <a:p>
            <a:endParaRPr lang="en-US" sz="2400" dirty="0"/>
          </a:p>
          <a:p>
            <a:r>
              <a:rPr lang="en-US" sz="2400" dirty="0"/>
              <a:t>That would be </a:t>
            </a:r>
            <a:r>
              <a:rPr lang="en-US" sz="2400" dirty="0">
                <a:solidFill>
                  <a:srgbClr val="FF0000"/>
                </a:solidFill>
              </a:rPr>
              <a:t>38.7 deaths per 100,000 live births.</a:t>
            </a:r>
          </a:p>
          <a:p>
            <a:endParaRPr lang="en-US" dirty="0">
              <a:solidFill>
                <a:srgbClr val="FF0000"/>
              </a:solidFill>
            </a:endParaRPr>
          </a:p>
          <a:p>
            <a:endParaRPr lang="en-US" dirty="0"/>
          </a:p>
        </p:txBody>
      </p:sp>
    </p:spTree>
    <p:extLst>
      <p:ext uri="{BB962C8B-B14F-4D97-AF65-F5344CB8AC3E}">
        <p14:creationId xmlns:p14="http://schemas.microsoft.com/office/powerpoint/2010/main" val="939923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467ED1-EF2B-F540-A72D-5AC78D1AA477}"/>
              </a:ext>
            </a:extLst>
          </p:cNvPr>
          <p:cNvSpPr/>
          <p:nvPr/>
        </p:nvSpPr>
        <p:spPr>
          <a:xfrm>
            <a:off x="1458931" y="246580"/>
            <a:ext cx="7459038" cy="1200329"/>
          </a:xfrm>
          <a:prstGeom prst="rect">
            <a:avLst/>
          </a:prstGeom>
        </p:spPr>
        <p:txBody>
          <a:bodyPr wrap="square">
            <a:spAutoFit/>
          </a:bodyPr>
          <a:lstStyle/>
          <a:p>
            <a:r>
              <a:rPr lang="en-US" b="1">
                <a:latin typeface="TimesNewRomanPS"/>
              </a:rPr>
              <a:t>Finding #2 — Overdose by licit or illicit prescription drugs emerged as a leading cause of maternal death (from MMTF 2016 report) </a:t>
            </a:r>
          </a:p>
          <a:p>
            <a:endParaRPr lang="en-US"/>
          </a:p>
          <a:p>
            <a:r>
              <a:rPr lang="en-US" sz="1400" b="1">
                <a:latin typeface="TimesNewRomanPS"/>
              </a:rPr>
              <a:t>Figure 2. Top 7 causes of maternal death in Texas in 2011-2012</a:t>
            </a:r>
            <a:r>
              <a:rPr lang="en-US" b="1">
                <a:latin typeface="TimesNewRomanPS"/>
              </a:rPr>
              <a:t>. </a:t>
            </a:r>
            <a:endParaRPr lang="en-US"/>
          </a:p>
        </p:txBody>
      </p:sp>
      <p:pic>
        <p:nvPicPr>
          <p:cNvPr id="2049" name="Picture 1" descr="page10image17379104">
            <a:extLst>
              <a:ext uri="{FF2B5EF4-FFF2-40B4-BE49-F238E27FC236}">
                <a16:creationId xmlns:a16="http://schemas.microsoft.com/office/drawing/2014/main" id="{CD2E1816-F36A-A34A-99FD-10908537CF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502" y="1871771"/>
            <a:ext cx="5568593" cy="45350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65FF1CD-939C-AD4A-8853-78F4B4D5F5BB}"/>
              </a:ext>
            </a:extLst>
          </p:cNvPr>
          <p:cNvSpPr txBox="1"/>
          <p:nvPr/>
        </p:nvSpPr>
        <p:spPr>
          <a:xfrm>
            <a:off x="7268517" y="1679503"/>
            <a:ext cx="2541181" cy="2308324"/>
          </a:xfrm>
          <a:prstGeom prst="rect">
            <a:avLst/>
          </a:prstGeom>
          <a:noFill/>
        </p:spPr>
        <p:txBody>
          <a:bodyPr wrap="square" rtlCol="0">
            <a:spAutoFit/>
          </a:bodyPr>
          <a:lstStyle/>
          <a:p>
            <a:r>
              <a:rPr lang="en-US"/>
              <a:t>Here the Department of State Health Services is including Pregnancy- </a:t>
            </a:r>
            <a:r>
              <a:rPr lang="en-US">
                <a:solidFill>
                  <a:srgbClr val="FF0000"/>
                </a:solidFill>
              </a:rPr>
              <a:t>Associated </a:t>
            </a:r>
            <a:r>
              <a:rPr lang="en-US"/>
              <a:t>along with Pregnancy - </a:t>
            </a:r>
            <a:r>
              <a:rPr lang="en-US">
                <a:solidFill>
                  <a:srgbClr val="FF0000"/>
                </a:solidFill>
              </a:rPr>
              <a:t>Related</a:t>
            </a:r>
            <a:r>
              <a:rPr lang="en-US"/>
              <a:t> causes of maternal death.</a:t>
            </a:r>
          </a:p>
        </p:txBody>
      </p:sp>
      <p:cxnSp>
        <p:nvCxnSpPr>
          <p:cNvPr id="5" name="Straight Arrow Connector 4">
            <a:extLst>
              <a:ext uri="{FF2B5EF4-FFF2-40B4-BE49-F238E27FC236}">
                <a16:creationId xmlns:a16="http://schemas.microsoft.com/office/drawing/2014/main" id="{46FD8E95-AC75-634B-9128-A4B35BE903D1}"/>
              </a:ext>
            </a:extLst>
          </p:cNvPr>
          <p:cNvCxnSpPr>
            <a:cxnSpLocks/>
          </p:cNvCxnSpPr>
          <p:nvPr/>
        </p:nvCxnSpPr>
        <p:spPr>
          <a:xfrm flipH="1" flipV="1">
            <a:off x="4061637" y="1446909"/>
            <a:ext cx="3134691" cy="6927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0D813E2-8570-C84D-B9D9-3C3AB3D15FCB}"/>
              </a:ext>
            </a:extLst>
          </p:cNvPr>
          <p:cNvSpPr txBox="1"/>
          <p:nvPr/>
        </p:nvSpPr>
        <p:spPr>
          <a:xfrm>
            <a:off x="7268517" y="4526655"/>
            <a:ext cx="2756159" cy="646331"/>
          </a:xfrm>
          <a:prstGeom prst="rect">
            <a:avLst/>
          </a:prstGeom>
          <a:noFill/>
        </p:spPr>
        <p:txBody>
          <a:bodyPr wrap="square" rtlCol="0">
            <a:spAutoFit/>
          </a:bodyPr>
          <a:lstStyle/>
          <a:p>
            <a:r>
              <a:rPr lang="en-US"/>
              <a:t>These account for 74% of maternal deaths</a:t>
            </a:r>
          </a:p>
        </p:txBody>
      </p:sp>
    </p:spTree>
    <p:extLst>
      <p:ext uri="{BB962C8B-B14F-4D97-AF65-F5344CB8AC3E}">
        <p14:creationId xmlns:p14="http://schemas.microsoft.com/office/powerpoint/2010/main" val="4108666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F5B5B8-BE13-C14A-B627-33E573748CDE}"/>
              </a:ext>
            </a:extLst>
          </p:cNvPr>
          <p:cNvSpPr>
            <a:spLocks noChangeArrowheads="1"/>
          </p:cNvSpPr>
          <p:nvPr/>
        </p:nvSpPr>
        <p:spPr bwMode="auto">
          <a:xfrm>
            <a:off x="410574" y="487119"/>
            <a:ext cx="9811820" cy="4493538"/>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a:ln>
                <a:noFill/>
              </a:ln>
              <a:solidFill>
                <a:schemeClr val="tx1"/>
              </a:solidFill>
              <a:effectLst/>
              <a:latin typeface="TimesNewRomanPS"/>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a:latin typeface="TimesNewRomanP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a:ln>
                  <a:noFill/>
                </a:ln>
                <a:solidFill>
                  <a:schemeClr val="tx1"/>
                </a:solidFill>
                <a:effectLst/>
                <a:latin typeface="TimesNewRomanPS"/>
              </a:rPr>
              <a:t>Finding #1 </a:t>
            </a:r>
            <a:r>
              <a:rPr kumimoji="0" lang="en-US" altLang="en-US" b="0" i="0" u="none" strike="noStrike" cap="none" normalizeH="0" baseline="0">
                <a:ln>
                  <a:noFill/>
                </a:ln>
                <a:solidFill>
                  <a:schemeClr val="tx1"/>
                </a:solidFill>
                <a:effectLst/>
                <a:latin typeface="TimesNewRomanPSMT" panose="02020603050405020304" pitchFamily="18" charset="0"/>
              </a:rPr>
              <a:t>— </a:t>
            </a:r>
            <a:r>
              <a:rPr kumimoji="0" lang="en-US" altLang="en-US" b="1" i="0" u="none" strike="noStrike" cap="none" normalizeH="0" baseline="0">
                <a:ln>
                  <a:noFill/>
                </a:ln>
                <a:solidFill>
                  <a:schemeClr val="tx1"/>
                </a:solidFill>
                <a:effectLst/>
                <a:latin typeface="TimesNewRomanPS"/>
              </a:rPr>
              <a:t>Black women bear the greatest risk for maternal death</a:t>
            </a:r>
            <a:br>
              <a:rPr kumimoji="0" lang="en-US" altLang="en-US" sz="1200" b="1" i="0" u="none" strike="noStrike" cap="none" normalizeH="0" baseline="0">
                <a:ln>
                  <a:noFill/>
                </a:ln>
                <a:solidFill>
                  <a:schemeClr val="tx1"/>
                </a:solidFill>
                <a:effectLst/>
                <a:latin typeface="TimesNewRomanPS"/>
              </a:rPr>
            </a:br>
            <a:endParaRPr kumimoji="0" lang="en-US" altLang="en-US" sz="1200" b="0" i="0" u="none" strike="noStrike" cap="none" normalizeH="0" baseline="0">
              <a:ln>
                <a:noFill/>
              </a:ln>
              <a:solidFill>
                <a:schemeClr val="tx1"/>
              </a:solidFill>
              <a:effectLst/>
              <a:latin typeface="TimesNewRomanPSMT"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TimesNewRomanPS"/>
              </a:rPr>
              <a:t>Figure 1. Percentage of Texas maternal deaths and births in 2011-2012 by mother’s race/ethnicity. </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chemeClr val="tx1"/>
                </a:solidFill>
                <a:effectLst/>
                <a:latin typeface="TimesNewRomanPSMT" panose="02020603050405020304" pitchFamily="18" charset="0"/>
              </a:rPr>
              <a:t>Source: CHS Birth and Death Files, 2011-2012</a:t>
            </a:r>
            <a:br>
              <a:rPr kumimoji="0" lang="en-US" altLang="en-US" sz="800" b="0" i="0" u="none" strike="noStrike" cap="none" normalizeH="0" baseline="0">
                <a:ln>
                  <a:noFill/>
                </a:ln>
                <a:solidFill>
                  <a:schemeClr val="tx1"/>
                </a:solidFill>
                <a:effectLst/>
                <a:latin typeface="TimesNewRomanPSMT" panose="02020603050405020304" pitchFamily="18" charset="0"/>
              </a:rPr>
            </a:br>
            <a:r>
              <a:rPr kumimoji="0" lang="en-US" altLang="en-US" sz="800" b="0" i="0" u="none" strike="noStrike" cap="none" normalizeH="0" baseline="0">
                <a:ln>
                  <a:noFill/>
                </a:ln>
                <a:solidFill>
                  <a:schemeClr val="tx1"/>
                </a:solidFill>
                <a:effectLst/>
                <a:latin typeface="TimesNewRomanPSMT" panose="02020603050405020304" pitchFamily="18" charset="0"/>
              </a:rPr>
              <a:t>Prepared by: Office of Program Decision Support, FCHS, DSHS, 2016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9600" b="0" i="0" u="none" strike="noStrike" cap="none" normalizeH="0" baseline="0">
                <a:ln>
                  <a:noFill/>
                </a:ln>
                <a:solidFill>
                  <a:schemeClr val="tx1"/>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6" name="Picture 2" descr="page9image32422144">
            <a:extLst>
              <a:ext uri="{FF2B5EF4-FFF2-40B4-BE49-F238E27FC236}">
                <a16:creationId xmlns:a16="http://schemas.microsoft.com/office/drawing/2014/main" id="{6B206ACC-7BDD-4B4C-80E5-7BD6ACC832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574" y="2517756"/>
            <a:ext cx="5715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page9image17413744">
            <a:extLst>
              <a:ext uri="{FF2B5EF4-FFF2-40B4-BE49-F238E27FC236}">
                <a16:creationId xmlns:a16="http://schemas.microsoft.com/office/drawing/2014/main" id="{EF83F67A-7F3D-524F-BFAC-C1E104495A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663" y="2226812"/>
            <a:ext cx="4796185" cy="424410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B49F600-18ED-1449-B617-CB042AA796A2}"/>
              </a:ext>
            </a:extLst>
          </p:cNvPr>
          <p:cNvSpPr txBox="1"/>
          <p:nvPr/>
        </p:nvSpPr>
        <p:spPr>
          <a:xfrm>
            <a:off x="7708815" y="2733888"/>
            <a:ext cx="1307805" cy="3416320"/>
          </a:xfrm>
          <a:prstGeom prst="rect">
            <a:avLst/>
          </a:prstGeom>
          <a:noFill/>
        </p:spPr>
        <p:txBody>
          <a:bodyPr wrap="square" rtlCol="0">
            <a:spAutoFit/>
          </a:bodyPr>
          <a:lstStyle/>
          <a:p>
            <a:r>
              <a:rPr lang="en-US"/>
              <a:t>White</a:t>
            </a:r>
          </a:p>
          <a:p>
            <a:endParaRPr lang="en-US"/>
          </a:p>
          <a:p>
            <a:br>
              <a:rPr lang="en-US"/>
            </a:br>
            <a:endParaRPr lang="en-US"/>
          </a:p>
          <a:p>
            <a:r>
              <a:rPr lang="en-US"/>
              <a:t>Black</a:t>
            </a:r>
          </a:p>
          <a:p>
            <a:endParaRPr lang="en-US"/>
          </a:p>
          <a:p>
            <a:endParaRPr lang="en-US"/>
          </a:p>
          <a:p>
            <a:r>
              <a:rPr lang="en-US"/>
              <a:t>Hispanic</a:t>
            </a:r>
          </a:p>
          <a:p>
            <a:endParaRPr lang="en-US"/>
          </a:p>
          <a:p>
            <a:br>
              <a:rPr lang="en-US"/>
            </a:br>
            <a:endParaRPr lang="en-US"/>
          </a:p>
          <a:p>
            <a:r>
              <a:rPr lang="en-US"/>
              <a:t>Other</a:t>
            </a:r>
          </a:p>
        </p:txBody>
      </p:sp>
      <p:cxnSp>
        <p:nvCxnSpPr>
          <p:cNvPr id="5" name="Straight Arrow Connector 4">
            <a:extLst>
              <a:ext uri="{FF2B5EF4-FFF2-40B4-BE49-F238E27FC236}">
                <a16:creationId xmlns:a16="http://schemas.microsoft.com/office/drawing/2014/main" id="{0103C0B0-31EA-4803-8C78-149992253FC0}"/>
              </a:ext>
            </a:extLst>
          </p:cNvPr>
          <p:cNvCxnSpPr/>
          <p:nvPr/>
        </p:nvCxnSpPr>
        <p:spPr>
          <a:xfrm flipH="1">
            <a:off x="5297269" y="3922747"/>
            <a:ext cx="942535" cy="436099"/>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861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AFE22-DF3A-3B4E-86FE-1399DF23554D}"/>
              </a:ext>
            </a:extLst>
          </p:cNvPr>
          <p:cNvSpPr/>
          <p:nvPr/>
        </p:nvSpPr>
        <p:spPr>
          <a:xfrm>
            <a:off x="1278196" y="-352069"/>
            <a:ext cx="8335924" cy="8402300"/>
          </a:xfrm>
          <a:prstGeom prst="rect">
            <a:avLst/>
          </a:prstGeom>
        </p:spPr>
        <p:txBody>
          <a:bodyPr wrap="square">
            <a:spAutoFit/>
          </a:bodyPr>
          <a:lstStyle/>
          <a:p>
            <a:pPr algn="ctr"/>
            <a:endParaRPr lang="en-US" sz="2400">
              <a:latin typeface="Verdana" panose="020B0604030504040204" pitchFamily="34" charset="0"/>
            </a:endParaRPr>
          </a:p>
          <a:p>
            <a:pPr algn="ctr"/>
            <a:r>
              <a:rPr lang="en-US" sz="2400">
                <a:latin typeface="Verdana" panose="020B0604030504040204" pitchFamily="34" charset="0"/>
              </a:rPr>
              <a:t>Factors Associated with Maternal Mortality</a:t>
            </a:r>
          </a:p>
          <a:p>
            <a:pPr algn="ctr"/>
            <a:endParaRPr lang="en-US" sz="2400" b="1">
              <a:latin typeface="Verdana" panose="020B0604030504040204" pitchFamily="34" charset="0"/>
            </a:endParaRPr>
          </a:p>
          <a:p>
            <a:pPr marL="342900" indent="-342900">
              <a:buFont typeface="Arial" panose="020B0604020202020204" pitchFamily="34" charset="0"/>
              <a:buChar char="•"/>
            </a:pPr>
            <a:r>
              <a:rPr lang="en-US" b="1">
                <a:latin typeface="Verdana" panose="020B0604030504040204" pitchFamily="34" charset="0"/>
              </a:rPr>
              <a:t>Being Black;</a:t>
            </a:r>
            <a:br>
              <a:rPr lang="en-US" b="1">
                <a:latin typeface="Verdana" panose="020B0604030504040204" pitchFamily="34" charset="0"/>
              </a:rPr>
            </a:br>
            <a:endParaRPr lang="en-US" b="1">
              <a:latin typeface="Verdana" panose="020B0604030504040204" pitchFamily="34" charset="0"/>
            </a:endParaRPr>
          </a:p>
          <a:p>
            <a:pPr marL="342900" indent="-342900">
              <a:buFont typeface="Arial" panose="020B0604020202020204" pitchFamily="34" charset="0"/>
              <a:buChar char="•"/>
            </a:pPr>
            <a:r>
              <a:rPr lang="en-US" b="1">
                <a:latin typeface="Verdana" panose="020B0604030504040204" pitchFamily="34" charset="0"/>
              </a:rPr>
              <a:t>Being 40 years old or older; </a:t>
            </a:r>
          </a:p>
          <a:p>
            <a:pPr marL="342900" indent="-342900">
              <a:buFont typeface="Arial" panose="020B0604020202020204" pitchFamily="34" charset="0"/>
              <a:buChar char="•"/>
            </a:pPr>
            <a:endParaRPr lang="en-US" b="1"/>
          </a:p>
          <a:p>
            <a:pPr marL="342900" indent="-342900">
              <a:buFont typeface="Arial" panose="020B0604020202020204" pitchFamily="34" charset="0"/>
              <a:buChar char="•"/>
            </a:pPr>
            <a:r>
              <a:rPr lang="en-US" b="1">
                <a:latin typeface="Verdana" panose="020B0604030504040204" pitchFamily="34" charset="0"/>
              </a:rPr>
              <a:t>Receiving late or no prenatal care;</a:t>
            </a:r>
          </a:p>
          <a:p>
            <a:r>
              <a:rPr lang="en-US" b="1">
                <a:latin typeface="Verdana" panose="020B0604030504040204" pitchFamily="34" charset="0"/>
              </a:rPr>
              <a:t> </a:t>
            </a:r>
            <a:endParaRPr lang="en-US" b="1"/>
          </a:p>
          <a:p>
            <a:pPr marL="342900" indent="-342900">
              <a:buFont typeface="Arial" panose="020B0604020202020204" pitchFamily="34" charset="0"/>
              <a:buChar char="•"/>
            </a:pPr>
            <a:r>
              <a:rPr lang="en-US" b="1">
                <a:latin typeface="Verdana" panose="020B0604030504040204" pitchFamily="34" charset="0"/>
              </a:rPr>
              <a:t>Having chronic health diseases such as pre-pregnancy obesity, diabetes;</a:t>
            </a:r>
          </a:p>
          <a:p>
            <a:r>
              <a:rPr lang="en-US" b="1">
                <a:latin typeface="Verdana" panose="020B0604030504040204" pitchFamily="34" charset="0"/>
              </a:rPr>
              <a:t> </a:t>
            </a:r>
            <a:endParaRPr lang="en-US" b="1"/>
          </a:p>
          <a:p>
            <a:pPr marL="342900" indent="-342900">
              <a:buFont typeface="Arial" panose="020B0604020202020204" pitchFamily="34" charset="0"/>
              <a:buChar char="•"/>
            </a:pPr>
            <a:r>
              <a:rPr lang="en-US" b="1">
                <a:latin typeface="Verdana" panose="020B0604030504040204" pitchFamily="34" charset="0"/>
              </a:rPr>
              <a:t>Having hypertension;</a:t>
            </a:r>
          </a:p>
          <a:p>
            <a:r>
              <a:rPr lang="en-US" b="1">
                <a:latin typeface="Verdana" panose="020B0604030504040204" pitchFamily="34" charset="0"/>
              </a:rPr>
              <a:t> </a:t>
            </a:r>
            <a:endParaRPr lang="en-US" b="1"/>
          </a:p>
          <a:p>
            <a:pPr marL="342900" indent="-342900">
              <a:buFont typeface="Arial" panose="020B0604020202020204" pitchFamily="34" charset="0"/>
              <a:buChar char="•"/>
            </a:pPr>
            <a:r>
              <a:rPr lang="en-US" b="1">
                <a:latin typeface="Verdana" panose="020B0604030504040204" pitchFamily="34" charset="0"/>
              </a:rPr>
              <a:t>Smoking during pregnancy;</a:t>
            </a:r>
          </a:p>
          <a:p>
            <a:r>
              <a:rPr lang="en-US" b="1">
                <a:latin typeface="Verdana" panose="020B0604030504040204" pitchFamily="34" charset="0"/>
              </a:rPr>
              <a:t> </a:t>
            </a:r>
            <a:endParaRPr lang="en-US" b="1"/>
          </a:p>
          <a:p>
            <a:pPr marL="342900" indent="-342900">
              <a:buFont typeface="Arial" panose="020B0604020202020204" pitchFamily="34" charset="0"/>
              <a:buChar char="•"/>
            </a:pPr>
            <a:r>
              <a:rPr lang="en-US" b="1">
                <a:latin typeface="Verdana" panose="020B0604030504040204" pitchFamily="34" charset="0"/>
              </a:rPr>
              <a:t>Giving birth by cesarean section;</a:t>
            </a:r>
          </a:p>
          <a:p>
            <a:pPr marL="342900" indent="-342900">
              <a:buFont typeface="Arial" panose="020B0604020202020204" pitchFamily="34" charset="0"/>
              <a:buChar char="•"/>
            </a:pPr>
            <a:endParaRPr lang="en-US" b="1">
              <a:latin typeface="Verdana" panose="020B0604030504040204" pitchFamily="34" charset="0"/>
            </a:endParaRPr>
          </a:p>
          <a:p>
            <a:pPr marL="342900" indent="-342900">
              <a:buFont typeface="Arial" panose="020B0604020202020204" pitchFamily="34" charset="0"/>
              <a:buChar char="•"/>
            </a:pPr>
            <a:r>
              <a:rPr lang="en-US" b="1">
                <a:latin typeface="Verdana" panose="020B0604030504040204" pitchFamily="34" charset="0"/>
              </a:rPr>
              <a:t>Being Unmarried;</a:t>
            </a:r>
          </a:p>
          <a:p>
            <a:endParaRPr lang="en-US" b="1">
              <a:latin typeface="Verdana" panose="020B0604030504040204" pitchFamily="34" charset="0"/>
            </a:endParaRPr>
          </a:p>
          <a:p>
            <a:pPr marL="342900" indent="-342900">
              <a:buFont typeface="Arial" panose="020B0604020202020204" pitchFamily="34" charset="0"/>
              <a:buChar char="•"/>
            </a:pPr>
            <a:r>
              <a:rPr lang="en-US" b="1">
                <a:latin typeface="Verdana" panose="020B0604030504040204" pitchFamily="34" charset="0"/>
              </a:rPr>
              <a:t>Having a high school diploma or less;</a:t>
            </a:r>
          </a:p>
          <a:p>
            <a:pPr marL="342900" indent="-342900">
              <a:buFont typeface="Arial" panose="020B0604020202020204" pitchFamily="34" charset="0"/>
              <a:buChar char="•"/>
            </a:pPr>
            <a:endParaRPr lang="en-US" b="1">
              <a:latin typeface="Verdana" panose="020B0604030504040204" pitchFamily="34" charset="0"/>
            </a:endParaRPr>
          </a:p>
          <a:p>
            <a:pPr marL="342900" indent="-342900">
              <a:buFont typeface="Arial" panose="020B0604020202020204" pitchFamily="34" charset="0"/>
              <a:buChar char="•"/>
            </a:pPr>
            <a:r>
              <a:rPr lang="en-US" b="1">
                <a:latin typeface="Verdana" panose="020B0604030504040204" pitchFamily="34" charset="0"/>
              </a:rPr>
              <a:t>Having no health insurance; </a:t>
            </a:r>
          </a:p>
          <a:p>
            <a:pPr marL="342900" indent="-342900">
              <a:buFont typeface="Arial" panose="020B0604020202020204" pitchFamily="34" charset="0"/>
              <a:buChar char="•"/>
            </a:pPr>
            <a:endParaRPr lang="en-US" b="1">
              <a:latin typeface="Verdana" panose="020B0604030504040204" pitchFamily="34" charset="0"/>
            </a:endParaRPr>
          </a:p>
          <a:p>
            <a:pPr marL="342900" indent="-342900">
              <a:buFont typeface="Arial" panose="020B0604020202020204" pitchFamily="34" charset="0"/>
              <a:buChar char="•"/>
            </a:pPr>
            <a:r>
              <a:rPr lang="en-US" b="1">
                <a:latin typeface="Verdana" panose="020B0604030504040204" pitchFamily="34" charset="0"/>
              </a:rPr>
              <a:t>Being enrolled in Medicaid at time of delivery</a:t>
            </a:r>
          </a:p>
          <a:p>
            <a:endParaRPr lang="en-US">
              <a:latin typeface="Verdana" panose="020B0604030504040204" pitchFamily="34" charset="0"/>
            </a:endParaRPr>
          </a:p>
          <a:p>
            <a:endParaRPr lang="en-US">
              <a:latin typeface="Verdana" panose="020B0604030504040204" pitchFamily="34" charset="0"/>
            </a:endParaRPr>
          </a:p>
          <a:p>
            <a:endParaRPr lang="en-US">
              <a:latin typeface="Verdana" panose="020B0604030504040204" pitchFamily="34" charset="0"/>
            </a:endParaRPr>
          </a:p>
          <a:p>
            <a:pPr>
              <a:buFont typeface="Arial" panose="020B0604020202020204" pitchFamily="34" charset="0"/>
              <a:buChar char="•"/>
            </a:pPr>
            <a:endParaRPr lang="en-US">
              <a:effectLst/>
            </a:endParaRPr>
          </a:p>
        </p:txBody>
      </p:sp>
    </p:spTree>
    <p:extLst>
      <p:ext uri="{BB962C8B-B14F-4D97-AF65-F5344CB8AC3E}">
        <p14:creationId xmlns:p14="http://schemas.microsoft.com/office/powerpoint/2010/main" val="2488925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0">
            <a:extLst>
              <a:ext uri="{FF2B5EF4-FFF2-40B4-BE49-F238E27FC236}">
                <a16:creationId xmlns:a16="http://schemas.microsoft.com/office/drawing/2014/main" id="{50F8E032-E407-D745-8087-48B28CE05673}"/>
              </a:ext>
            </a:extLst>
          </p:cNvPr>
          <p:cNvPicPr>
            <a:picLocks noChangeAspect="1"/>
          </p:cNvPicPr>
          <p:nvPr/>
        </p:nvPicPr>
        <p:blipFill>
          <a:blip r:embed="rId3"/>
          <a:stretch>
            <a:fillRect/>
          </a:stretch>
        </p:blipFill>
        <p:spPr>
          <a:xfrm>
            <a:off x="2256502" y="1184954"/>
            <a:ext cx="7633748" cy="5357244"/>
          </a:xfrm>
          <a:prstGeom prst="rect">
            <a:avLst/>
          </a:prstGeom>
          <a:ln>
            <a:solidFill>
              <a:schemeClr val="bg1"/>
            </a:solidFill>
          </a:ln>
        </p:spPr>
      </p:pic>
      <p:sp>
        <p:nvSpPr>
          <p:cNvPr id="5" name="TextBox 4">
            <a:extLst>
              <a:ext uri="{FF2B5EF4-FFF2-40B4-BE49-F238E27FC236}">
                <a16:creationId xmlns:a16="http://schemas.microsoft.com/office/drawing/2014/main" id="{3B6757EE-D5D8-A447-9ADE-DEA967038EA3}"/>
              </a:ext>
            </a:extLst>
          </p:cNvPr>
          <p:cNvSpPr txBox="1"/>
          <p:nvPr/>
        </p:nvSpPr>
        <p:spPr>
          <a:xfrm>
            <a:off x="230372" y="353957"/>
            <a:ext cx="11961628" cy="830997"/>
          </a:xfrm>
          <a:prstGeom prst="rect">
            <a:avLst/>
          </a:prstGeom>
          <a:noFill/>
        </p:spPr>
        <p:txBody>
          <a:bodyPr wrap="square" rtlCol="0">
            <a:spAutoFit/>
          </a:bodyPr>
          <a:lstStyle/>
          <a:p>
            <a:pPr algn="ctr"/>
            <a:r>
              <a:rPr lang="en-US" sz="2400" dirty="0"/>
              <a:t>None is Worse</a:t>
            </a:r>
          </a:p>
          <a:p>
            <a:pPr algn="ctr"/>
            <a:r>
              <a:rPr lang="en-US" sz="2400" dirty="0"/>
              <a:t>All of these countries have lower maternal mortality rates than Texas and the U.S.</a:t>
            </a:r>
          </a:p>
        </p:txBody>
      </p:sp>
    </p:spTree>
    <p:extLst>
      <p:ext uri="{BB962C8B-B14F-4D97-AF65-F5344CB8AC3E}">
        <p14:creationId xmlns:p14="http://schemas.microsoft.com/office/powerpoint/2010/main" val="45858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B0762FE-2822-6F4A-9B87-9C61EA343CC5}"/>
              </a:ext>
            </a:extLst>
          </p:cNvPr>
          <p:cNvGraphicFramePr>
            <a:graphicFrameLocks noGrp="1"/>
          </p:cNvGraphicFramePr>
          <p:nvPr>
            <p:extLst>
              <p:ext uri="{D42A27DB-BD31-4B8C-83A1-F6EECF244321}">
                <p14:modId xmlns:p14="http://schemas.microsoft.com/office/powerpoint/2010/main" val="3694138809"/>
              </p:ext>
            </p:extLst>
          </p:nvPr>
        </p:nvGraphicFramePr>
        <p:xfrm>
          <a:off x="380212" y="290623"/>
          <a:ext cx="5169982" cy="9009884"/>
        </p:xfrm>
        <a:graphic>
          <a:graphicData uri="http://schemas.openxmlformats.org/drawingml/2006/table">
            <a:tbl>
              <a:tblPr/>
              <a:tblGrid>
                <a:gridCol w="1645931">
                  <a:extLst>
                    <a:ext uri="{9D8B030D-6E8A-4147-A177-3AD203B41FA5}">
                      <a16:colId xmlns:a16="http://schemas.microsoft.com/office/drawing/2014/main" val="1175891227"/>
                    </a:ext>
                  </a:extLst>
                </a:gridCol>
                <a:gridCol w="1645931">
                  <a:extLst>
                    <a:ext uri="{9D8B030D-6E8A-4147-A177-3AD203B41FA5}">
                      <a16:colId xmlns:a16="http://schemas.microsoft.com/office/drawing/2014/main" val="1844986043"/>
                    </a:ext>
                  </a:extLst>
                </a:gridCol>
                <a:gridCol w="232189">
                  <a:extLst>
                    <a:ext uri="{9D8B030D-6E8A-4147-A177-3AD203B41FA5}">
                      <a16:colId xmlns:a16="http://schemas.microsoft.com/office/drawing/2014/main" val="2200859883"/>
                    </a:ext>
                  </a:extLst>
                </a:gridCol>
                <a:gridCol w="1645931">
                  <a:extLst>
                    <a:ext uri="{9D8B030D-6E8A-4147-A177-3AD203B41FA5}">
                      <a16:colId xmlns:a16="http://schemas.microsoft.com/office/drawing/2014/main" val="3032854062"/>
                    </a:ext>
                  </a:extLst>
                </a:gridCol>
              </a:tblGrid>
              <a:tr h="328585">
                <a:tc>
                  <a:txBody>
                    <a:bodyPr/>
                    <a:lstStyle/>
                    <a:p>
                      <a:pPr algn="l" fontAlgn="ctr"/>
                      <a:r>
                        <a:rPr lang="en-US" sz="1000" b="1">
                          <a:solidFill>
                            <a:srgbClr val="FF0000"/>
                          </a:solidFill>
                          <a:effectLst/>
                          <a:latin typeface="Verdana" panose="020B0604030504040204" pitchFamily="34" charset="0"/>
                        </a:rPr>
                        <a:t>138</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FF0000"/>
                          </a:solidFill>
                          <a:effectLst/>
                          <a:latin typeface="Verdana" panose="020B0604030504040204" pitchFamily="34" charset="0"/>
                          <a:hlinkClick r:id="rId2">
                            <a:extLst>
                              <a:ext uri="{A12FA001-AC4F-418D-AE19-62706E023703}">
                                <ahyp:hlinkClr xmlns:ahyp="http://schemas.microsoft.com/office/drawing/2018/hyperlinkcolor" val="tx"/>
                              </a:ext>
                            </a:extLst>
                          </a:hlinkClick>
                        </a:rPr>
                        <a:t>UNITED STATES</a:t>
                      </a:r>
                      <a:r>
                        <a:rPr lang="en-US" sz="1000" b="1" u="sng" cap="all">
                          <a:solidFill>
                            <a:srgbClr val="FF0000"/>
                          </a:solidFill>
                          <a:effectLst/>
                          <a:latin typeface="Verdana" panose="020B0604030504040204" pitchFamily="34" charset="0"/>
                        </a:rPr>
                        <a:t>. 46</a:t>
                      </a:r>
                      <a:r>
                        <a:rPr lang="en-US" sz="1000" b="1" u="sng" cap="all" baseline="30000">
                          <a:solidFill>
                            <a:srgbClr val="FF0000"/>
                          </a:solidFill>
                          <a:effectLst/>
                          <a:latin typeface="Verdana" panose="020B0604030504040204" pitchFamily="34" charset="0"/>
                        </a:rPr>
                        <a:t>th</a:t>
                      </a:r>
                      <a:r>
                        <a:rPr lang="en-US" sz="1000" b="1" u="sng" cap="all">
                          <a:solidFill>
                            <a:srgbClr val="FF0000"/>
                          </a:solidFill>
                          <a:effectLst/>
                          <a:latin typeface="Verdana" panose="020B0604030504040204" pitchFamily="34" charset="0"/>
                        </a:rPr>
                        <a:t> from the top</a:t>
                      </a:r>
                      <a:endParaRPr lang="en-US" sz="1000" b="1">
                        <a:solidFill>
                          <a:srgbClr val="FF0000"/>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FF0000"/>
                          </a:solidFill>
                          <a:effectLst/>
                          <a:latin typeface="Verdana" panose="020B0604030504040204" pitchFamily="34" charset="0"/>
                        </a:rPr>
                        <a:t>14</a:t>
                      </a:r>
                    </a:p>
                  </a:txBody>
                  <a:tcPr marL="9241" marR="18482" marT="8871" marB="8871">
                    <a:lnL>
                      <a:noFill/>
                    </a:lnL>
                    <a:lnR>
                      <a:noFill/>
                    </a:lnR>
                    <a:lnT>
                      <a:noFill/>
                    </a:lnT>
                    <a:lnB>
                      <a:noFill/>
                    </a:lnB>
                    <a:solidFill>
                      <a:srgbClr val="EEEEEE"/>
                    </a:solidFill>
                  </a:tcPr>
                </a:tc>
                <a:tc>
                  <a:txBody>
                    <a:bodyPr/>
                    <a:lstStyle/>
                    <a:p>
                      <a:pPr algn="l" fontAlgn="t"/>
                      <a:r>
                        <a:rPr lang="en-US" sz="1000">
                          <a:solidFill>
                            <a:srgbClr val="FF0000"/>
                          </a:solidFill>
                          <a:effectLst/>
                          <a:latin typeface="Verdana" panose="020B0604030504040204" pitchFamily="34" charset="0"/>
                        </a:rPr>
                        <a:t> deaths per 100,000 births</a:t>
                      </a: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2257929537"/>
                  </a:ext>
                </a:extLst>
              </a:tr>
              <a:tr h="178822">
                <a:tc>
                  <a:txBody>
                    <a:bodyPr/>
                    <a:lstStyle/>
                    <a:p>
                      <a:pPr algn="l" fontAlgn="ctr"/>
                      <a:r>
                        <a:rPr lang="en-US" sz="1000" b="1">
                          <a:solidFill>
                            <a:srgbClr val="999999"/>
                          </a:solidFill>
                          <a:effectLst/>
                          <a:latin typeface="Verdana" panose="020B0604030504040204" pitchFamily="34" charset="0"/>
                        </a:rPr>
                        <a:t>139</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3"/>
                        </a:rPr>
                        <a:t>PUERTO RICO</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14</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4109690619"/>
                  </a:ext>
                </a:extLst>
              </a:tr>
              <a:tr h="178822">
                <a:tc>
                  <a:txBody>
                    <a:bodyPr/>
                    <a:lstStyle/>
                    <a:p>
                      <a:pPr algn="l" fontAlgn="ctr"/>
                      <a:r>
                        <a:rPr lang="en-US" sz="1000" b="1">
                          <a:solidFill>
                            <a:srgbClr val="999999"/>
                          </a:solidFill>
                          <a:effectLst/>
                          <a:latin typeface="Verdana" panose="020B0604030504040204" pitchFamily="34" charset="0"/>
                        </a:rPr>
                        <a:t>140</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4"/>
                        </a:rPr>
                        <a:t>QATAR</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13</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1170774240"/>
                  </a:ext>
                </a:extLst>
              </a:tr>
              <a:tr h="178822">
                <a:tc>
                  <a:txBody>
                    <a:bodyPr/>
                    <a:lstStyle/>
                    <a:p>
                      <a:pPr algn="l" fontAlgn="ctr"/>
                      <a:r>
                        <a:rPr lang="en-US" sz="1000" b="1">
                          <a:solidFill>
                            <a:srgbClr val="999999"/>
                          </a:solidFill>
                          <a:effectLst/>
                          <a:latin typeface="Verdana" panose="020B0604030504040204" pitchFamily="34" charset="0"/>
                        </a:rPr>
                        <a:t>141</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5"/>
                        </a:rPr>
                        <a:t>SAUDI ARABIA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12</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4161646668"/>
                  </a:ext>
                </a:extLst>
              </a:tr>
              <a:tr h="178822">
                <a:tc>
                  <a:txBody>
                    <a:bodyPr/>
                    <a:lstStyle/>
                    <a:p>
                      <a:pPr algn="l" fontAlgn="ctr"/>
                      <a:r>
                        <a:rPr lang="en-US" sz="1000" b="1">
                          <a:solidFill>
                            <a:srgbClr val="999999"/>
                          </a:solidFill>
                          <a:effectLst/>
                          <a:latin typeface="Verdana" panose="020B0604030504040204" pitchFamily="34" charset="0"/>
                        </a:rPr>
                        <a:t>142</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6"/>
                        </a:rPr>
                        <a:t>KAZAKHSTAN</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12</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1913178720"/>
                  </a:ext>
                </a:extLst>
              </a:tr>
              <a:tr h="328585">
                <a:tc>
                  <a:txBody>
                    <a:bodyPr/>
                    <a:lstStyle/>
                    <a:p>
                      <a:pPr algn="l" fontAlgn="ctr"/>
                      <a:r>
                        <a:rPr lang="en-US" sz="1000" b="1">
                          <a:solidFill>
                            <a:srgbClr val="999999"/>
                          </a:solidFill>
                          <a:effectLst/>
                          <a:latin typeface="Verdana" panose="020B0604030504040204" pitchFamily="34" charset="0"/>
                        </a:rPr>
                        <a:t>143</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7"/>
                        </a:rPr>
                        <a:t>BOSNIA AND HERZEGOVINA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11</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3738567402"/>
                  </a:ext>
                </a:extLst>
              </a:tr>
              <a:tr h="178822">
                <a:tc>
                  <a:txBody>
                    <a:bodyPr/>
                    <a:lstStyle/>
                    <a:p>
                      <a:pPr algn="l" fontAlgn="ctr"/>
                      <a:r>
                        <a:rPr lang="en-US" sz="1000" b="1">
                          <a:solidFill>
                            <a:srgbClr val="999999"/>
                          </a:solidFill>
                          <a:effectLst/>
                          <a:latin typeface="Verdana" panose="020B0604030504040204" pitchFamily="34" charset="0"/>
                        </a:rPr>
                        <a:t>144</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8"/>
                        </a:rPr>
                        <a:t>NEW ZEALAND</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11</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1785539590"/>
                  </a:ext>
                </a:extLst>
              </a:tr>
              <a:tr h="178822">
                <a:tc>
                  <a:txBody>
                    <a:bodyPr/>
                    <a:lstStyle/>
                    <a:p>
                      <a:pPr algn="l" fontAlgn="ctr"/>
                      <a:r>
                        <a:rPr lang="en-US" sz="1000" b="1">
                          <a:solidFill>
                            <a:srgbClr val="999999"/>
                          </a:solidFill>
                          <a:effectLst/>
                          <a:latin typeface="Verdana" panose="020B0604030504040204" pitchFamily="34" charset="0"/>
                        </a:rPr>
                        <a:t>145</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9"/>
                        </a:rPr>
                        <a:t>KOREA, SOUTH</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11</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389189480"/>
                  </a:ext>
                </a:extLst>
              </a:tr>
              <a:tr h="178822">
                <a:tc>
                  <a:txBody>
                    <a:bodyPr/>
                    <a:lstStyle/>
                    <a:p>
                      <a:pPr algn="l" fontAlgn="ctr"/>
                      <a:r>
                        <a:rPr lang="en-US" sz="1000" b="1">
                          <a:solidFill>
                            <a:srgbClr val="999999"/>
                          </a:solidFill>
                          <a:effectLst/>
                          <a:latin typeface="Verdana" panose="020B0604030504040204" pitchFamily="34" charset="0"/>
                        </a:rPr>
                        <a:t>146</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10"/>
                        </a:rPr>
                        <a:t>BULGARIA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11</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2177551276"/>
                  </a:ext>
                </a:extLst>
              </a:tr>
              <a:tr h="178822">
                <a:tc>
                  <a:txBody>
                    <a:bodyPr/>
                    <a:lstStyle/>
                    <a:p>
                      <a:pPr algn="l" fontAlgn="ctr"/>
                      <a:r>
                        <a:rPr lang="en-US" sz="1000" b="1">
                          <a:solidFill>
                            <a:srgbClr val="999999"/>
                          </a:solidFill>
                          <a:effectLst/>
                          <a:latin typeface="Verdana" panose="020B0604030504040204" pitchFamily="34" charset="0"/>
                        </a:rPr>
                        <a:t>147</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11"/>
                        </a:rPr>
                        <a:t>LITHUANIA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10</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69007878"/>
                  </a:ext>
                </a:extLst>
              </a:tr>
              <a:tr h="178822">
                <a:tc>
                  <a:txBody>
                    <a:bodyPr/>
                    <a:lstStyle/>
                    <a:p>
                      <a:pPr algn="l" fontAlgn="ctr"/>
                      <a:r>
                        <a:rPr lang="en-US" sz="1000" b="1">
                          <a:solidFill>
                            <a:srgbClr val="999999"/>
                          </a:solidFill>
                          <a:effectLst/>
                          <a:latin typeface="Verdana" panose="020B0604030504040204" pitchFamily="34" charset="0"/>
                        </a:rPr>
                        <a:t>148</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12"/>
                        </a:rPr>
                        <a:t>SINGAPORE</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10</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3639747383"/>
                  </a:ext>
                </a:extLst>
              </a:tr>
              <a:tr h="178822">
                <a:tc>
                  <a:txBody>
                    <a:bodyPr/>
                    <a:lstStyle/>
                    <a:p>
                      <a:pPr algn="l" fontAlgn="ctr"/>
                      <a:r>
                        <a:rPr lang="en-US" sz="1000" b="1">
                          <a:solidFill>
                            <a:srgbClr val="999999"/>
                          </a:solidFill>
                          <a:effectLst/>
                          <a:latin typeface="Verdana" panose="020B0604030504040204" pitchFamily="34" charset="0"/>
                        </a:rPr>
                        <a:t>149</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13"/>
                        </a:rPr>
                        <a:t>PORTUGAL</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10</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3005085928"/>
                  </a:ext>
                </a:extLst>
              </a:tr>
              <a:tr h="178822">
                <a:tc>
                  <a:txBody>
                    <a:bodyPr/>
                    <a:lstStyle/>
                    <a:p>
                      <a:pPr algn="l" fontAlgn="ctr"/>
                      <a:r>
                        <a:rPr lang="en-US" sz="1000" b="1">
                          <a:solidFill>
                            <a:srgbClr val="999999"/>
                          </a:solidFill>
                          <a:effectLst/>
                          <a:latin typeface="Verdana" panose="020B0604030504040204" pitchFamily="34" charset="0"/>
                        </a:rPr>
                        <a:t>150</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14"/>
                        </a:rPr>
                        <a:t>LUXEMBOURG</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10</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2880065821"/>
                  </a:ext>
                </a:extLst>
              </a:tr>
              <a:tr h="178822">
                <a:tc>
                  <a:txBody>
                    <a:bodyPr/>
                    <a:lstStyle/>
                    <a:p>
                      <a:pPr algn="l" fontAlgn="ctr"/>
                      <a:r>
                        <a:rPr lang="en-US" sz="1000" b="1">
                          <a:solidFill>
                            <a:srgbClr val="999999"/>
                          </a:solidFill>
                          <a:effectLst/>
                          <a:latin typeface="Verdana" panose="020B0604030504040204" pitchFamily="34" charset="0"/>
                        </a:rPr>
                        <a:t>151</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15"/>
                        </a:rPr>
                        <a:t>ESTONIA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9</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8877692"/>
                  </a:ext>
                </a:extLst>
              </a:tr>
              <a:tr h="178822">
                <a:tc>
                  <a:txBody>
                    <a:bodyPr/>
                    <a:lstStyle/>
                    <a:p>
                      <a:pPr algn="l" fontAlgn="ctr"/>
                      <a:r>
                        <a:rPr lang="en-US" sz="1000" b="1">
                          <a:solidFill>
                            <a:srgbClr val="999999"/>
                          </a:solidFill>
                          <a:effectLst/>
                          <a:latin typeface="Verdana" panose="020B0604030504040204" pitchFamily="34" charset="0"/>
                        </a:rPr>
                        <a:t>152</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16"/>
                        </a:rPr>
                        <a:t>LIBYA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9</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2195660723"/>
                  </a:ext>
                </a:extLst>
              </a:tr>
              <a:tr h="178822">
                <a:tc>
                  <a:txBody>
                    <a:bodyPr/>
                    <a:lstStyle/>
                    <a:p>
                      <a:pPr algn="l" fontAlgn="ctr"/>
                      <a:r>
                        <a:rPr lang="en-US" sz="1000" b="1">
                          <a:solidFill>
                            <a:srgbClr val="999999"/>
                          </a:solidFill>
                          <a:effectLst/>
                          <a:latin typeface="Verdana" panose="020B0604030504040204" pitchFamily="34" charset="0"/>
                        </a:rPr>
                        <a:t>153</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17"/>
                        </a:rPr>
                        <a:t>UNITED KINGDOM</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9</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568958277"/>
                  </a:ext>
                </a:extLst>
              </a:tr>
              <a:tr h="178822">
                <a:tc>
                  <a:txBody>
                    <a:bodyPr/>
                    <a:lstStyle/>
                    <a:p>
                      <a:pPr algn="l" fontAlgn="ctr"/>
                      <a:r>
                        <a:rPr lang="en-US" sz="1000" b="1">
                          <a:solidFill>
                            <a:srgbClr val="999999"/>
                          </a:solidFill>
                          <a:effectLst/>
                          <a:latin typeface="Verdana" panose="020B0604030504040204" pitchFamily="34" charset="0"/>
                        </a:rPr>
                        <a:t>154</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18"/>
                        </a:rPr>
                        <a:t>SLOVENIA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9</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501800122"/>
                  </a:ext>
                </a:extLst>
              </a:tr>
              <a:tr h="178822">
                <a:tc>
                  <a:txBody>
                    <a:bodyPr/>
                    <a:lstStyle/>
                    <a:p>
                      <a:pPr algn="l" fontAlgn="ctr"/>
                      <a:r>
                        <a:rPr lang="en-US" sz="1000" b="1">
                          <a:solidFill>
                            <a:srgbClr val="999999"/>
                          </a:solidFill>
                          <a:effectLst/>
                          <a:latin typeface="Verdana" panose="020B0604030504040204" pitchFamily="34" charset="0"/>
                        </a:rPr>
                        <a:t>155</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19"/>
                        </a:rPr>
                        <a:t>MALTA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9</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4190549314"/>
                  </a:ext>
                </a:extLst>
              </a:tr>
              <a:tr h="178822">
                <a:tc>
                  <a:txBody>
                    <a:bodyPr/>
                    <a:lstStyle/>
                    <a:p>
                      <a:pPr algn="l" fontAlgn="ctr"/>
                      <a:r>
                        <a:rPr lang="en-US" sz="1000" b="1">
                          <a:solidFill>
                            <a:srgbClr val="999999"/>
                          </a:solidFill>
                          <a:effectLst/>
                          <a:latin typeface="Verdana" panose="020B0604030504040204" pitchFamily="34" charset="0"/>
                        </a:rPr>
                        <a:t>156</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20"/>
                        </a:rPr>
                        <a:t>IRELAND</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8</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1596795533"/>
                  </a:ext>
                </a:extLst>
              </a:tr>
              <a:tr h="178822">
                <a:tc>
                  <a:txBody>
                    <a:bodyPr/>
                    <a:lstStyle/>
                    <a:p>
                      <a:pPr algn="l" fontAlgn="ctr"/>
                      <a:r>
                        <a:rPr lang="en-US" sz="1000" b="1">
                          <a:solidFill>
                            <a:srgbClr val="999999"/>
                          </a:solidFill>
                          <a:effectLst/>
                          <a:latin typeface="Verdana" panose="020B0604030504040204" pitchFamily="34" charset="0"/>
                        </a:rPr>
                        <a:t>157</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21"/>
                        </a:rPr>
                        <a:t>MACEDONIA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8</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2582023291"/>
                  </a:ext>
                </a:extLst>
              </a:tr>
              <a:tr h="178822">
                <a:tc>
                  <a:txBody>
                    <a:bodyPr/>
                    <a:lstStyle/>
                    <a:p>
                      <a:pPr algn="l" fontAlgn="ctr"/>
                      <a:r>
                        <a:rPr lang="en-US" sz="1000" b="1">
                          <a:solidFill>
                            <a:srgbClr val="999999"/>
                          </a:solidFill>
                          <a:effectLst/>
                          <a:latin typeface="Verdana" panose="020B0604030504040204" pitchFamily="34" charset="0"/>
                        </a:rPr>
                        <a:t>158</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22"/>
                        </a:rPr>
                        <a:t>CROATIA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8</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3680983995"/>
                  </a:ext>
                </a:extLst>
              </a:tr>
              <a:tr h="178822">
                <a:tc>
                  <a:txBody>
                    <a:bodyPr/>
                    <a:lstStyle/>
                    <a:p>
                      <a:pPr algn="l" fontAlgn="ctr"/>
                      <a:r>
                        <a:rPr lang="en-US" sz="1000" b="1">
                          <a:solidFill>
                            <a:srgbClr val="999999"/>
                          </a:solidFill>
                          <a:effectLst/>
                          <a:latin typeface="Verdana" panose="020B0604030504040204" pitchFamily="34" charset="0"/>
                        </a:rPr>
                        <a:t>159</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23"/>
                        </a:rPr>
                        <a:t>FRANCE</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8</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1889065113"/>
                  </a:ext>
                </a:extLst>
              </a:tr>
              <a:tr h="178822">
                <a:tc>
                  <a:txBody>
                    <a:bodyPr/>
                    <a:lstStyle/>
                    <a:p>
                      <a:pPr algn="l" fontAlgn="ctr"/>
                      <a:r>
                        <a:rPr lang="en-US" sz="1000" b="1">
                          <a:solidFill>
                            <a:srgbClr val="999999"/>
                          </a:solidFill>
                          <a:effectLst/>
                          <a:latin typeface="Verdana" panose="020B0604030504040204" pitchFamily="34" charset="0"/>
                        </a:rPr>
                        <a:t>160</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24"/>
                        </a:rPr>
                        <a:t>BELGIUM</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7</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3459145919"/>
                  </a:ext>
                </a:extLst>
              </a:tr>
              <a:tr h="178822">
                <a:tc>
                  <a:txBody>
                    <a:bodyPr/>
                    <a:lstStyle/>
                    <a:p>
                      <a:pPr algn="l" fontAlgn="ctr"/>
                      <a:r>
                        <a:rPr lang="en-US" sz="1000" b="1">
                          <a:solidFill>
                            <a:srgbClr val="999999"/>
                          </a:solidFill>
                          <a:effectLst/>
                          <a:latin typeface="Verdana" panose="020B0604030504040204" pitchFamily="34" charset="0"/>
                        </a:rPr>
                        <a:t>161</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25"/>
                        </a:rPr>
                        <a:t>CANADA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7</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364401374"/>
                  </a:ext>
                </a:extLst>
              </a:tr>
              <a:tr h="178822">
                <a:tc>
                  <a:txBody>
                    <a:bodyPr/>
                    <a:lstStyle/>
                    <a:p>
                      <a:pPr algn="l" fontAlgn="ctr"/>
                      <a:r>
                        <a:rPr lang="en-US" sz="1000" b="1">
                          <a:solidFill>
                            <a:srgbClr val="999999"/>
                          </a:solidFill>
                          <a:effectLst/>
                          <a:latin typeface="Verdana" panose="020B0604030504040204" pitchFamily="34" charset="0"/>
                        </a:rPr>
                        <a:t>162</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26"/>
                        </a:rPr>
                        <a:t>NETHERLANDS</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7</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3521972502"/>
                  </a:ext>
                </a:extLst>
              </a:tr>
              <a:tr h="178822">
                <a:tc>
                  <a:txBody>
                    <a:bodyPr/>
                    <a:lstStyle/>
                    <a:p>
                      <a:pPr algn="l" fontAlgn="ctr"/>
                      <a:r>
                        <a:rPr lang="en-US" sz="1000" b="1">
                          <a:solidFill>
                            <a:srgbClr val="999999"/>
                          </a:solidFill>
                          <a:effectLst/>
                          <a:latin typeface="Verdana" panose="020B0604030504040204" pitchFamily="34" charset="0"/>
                        </a:rPr>
                        <a:t>163</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27"/>
                        </a:rPr>
                        <a:t>MONTENEGRO</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7</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4041052622"/>
                  </a:ext>
                </a:extLst>
              </a:tr>
              <a:tr h="178822">
                <a:tc>
                  <a:txBody>
                    <a:bodyPr/>
                    <a:lstStyle/>
                    <a:p>
                      <a:pPr algn="l" fontAlgn="ctr"/>
                      <a:r>
                        <a:rPr lang="en-US" sz="1000" b="1">
                          <a:solidFill>
                            <a:srgbClr val="999999"/>
                          </a:solidFill>
                          <a:effectLst/>
                          <a:latin typeface="Verdana" panose="020B0604030504040204" pitchFamily="34" charset="0"/>
                        </a:rPr>
                        <a:t>164</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28"/>
                        </a:rPr>
                        <a:t>CYPRUS</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7</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1773841238"/>
                  </a:ext>
                </a:extLst>
              </a:tr>
              <a:tr h="328585">
                <a:tc>
                  <a:txBody>
                    <a:bodyPr/>
                    <a:lstStyle/>
                    <a:p>
                      <a:pPr algn="l" fontAlgn="ctr"/>
                      <a:r>
                        <a:rPr lang="en-US" sz="1000" b="1">
                          <a:solidFill>
                            <a:srgbClr val="999999"/>
                          </a:solidFill>
                          <a:effectLst/>
                          <a:latin typeface="Verdana" panose="020B0604030504040204" pitchFamily="34" charset="0"/>
                        </a:rPr>
                        <a:t>165</a:t>
                      </a:r>
                    </a:p>
                  </a:txBody>
                  <a:tcPr marL="18482" marR="17743" marT="8871" marB="8871" anchor="ctr">
                    <a:lnL>
                      <a:noFill/>
                    </a:lnL>
                    <a:lnR>
                      <a:noFill/>
                    </a:lnR>
                    <a:lnT>
                      <a:noFill/>
                    </a:lnT>
                    <a:lnB>
                      <a:noFill/>
                    </a:lnB>
                  </a:tcPr>
                </a:tc>
                <a:tc>
                  <a:txBody>
                    <a:bodyPr/>
                    <a:lstStyle/>
                    <a:p>
                      <a:pPr algn="l" fontAlgn="t"/>
                      <a:r>
                        <a:rPr lang="en-US" sz="1000" b="1" u="sng" cap="all">
                          <a:solidFill>
                            <a:srgbClr val="666666"/>
                          </a:solidFill>
                          <a:effectLst/>
                          <a:latin typeface="Verdana" panose="020B0604030504040204" pitchFamily="34" charset="0"/>
                          <a:hlinkClick r:id="rId29"/>
                        </a:rPr>
                        <a:t>UNITED ARAB EMIRATES</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r>
                        <a:rPr lang="en-US" sz="1000">
                          <a:solidFill>
                            <a:srgbClr val="707070"/>
                          </a:solidFill>
                          <a:effectLst/>
                          <a:latin typeface="Verdana" panose="020B0604030504040204" pitchFamily="34" charset="0"/>
                        </a:rPr>
                        <a:t>6</a:t>
                      </a: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4112842757"/>
                  </a:ext>
                </a:extLst>
              </a:tr>
              <a:tr h="178822">
                <a:tc>
                  <a:txBody>
                    <a:bodyPr/>
                    <a:lstStyle/>
                    <a:p>
                      <a:pPr algn="l" fontAlgn="ctr"/>
                      <a:r>
                        <a:rPr lang="en-US" sz="1000" b="1">
                          <a:solidFill>
                            <a:srgbClr val="999999"/>
                          </a:solidFill>
                          <a:effectLst/>
                          <a:latin typeface="Verdana" panose="020B0604030504040204" pitchFamily="34" charset="0"/>
                        </a:rPr>
                        <a:t>166</a:t>
                      </a:r>
                    </a:p>
                  </a:txBody>
                  <a:tcPr marL="18482" marR="17743" marT="8871" marB="8871" anchor="ctr">
                    <a:lnL>
                      <a:noFill/>
                    </a:lnL>
                    <a:lnR>
                      <a:noFill/>
                    </a:lnR>
                    <a:lnT>
                      <a:noFill/>
                    </a:lnT>
                    <a:lnB>
                      <a:noFill/>
                    </a:lnB>
                    <a:solidFill>
                      <a:srgbClr val="EEEEEE"/>
                    </a:solidFill>
                  </a:tcPr>
                </a:tc>
                <a:tc>
                  <a:txBody>
                    <a:bodyPr/>
                    <a:lstStyle/>
                    <a:p>
                      <a:pPr algn="l" fontAlgn="t"/>
                      <a:r>
                        <a:rPr lang="en-US" sz="1000" b="1" u="sng" cap="all">
                          <a:solidFill>
                            <a:srgbClr val="666666"/>
                          </a:solidFill>
                          <a:effectLst/>
                          <a:latin typeface="Verdana" panose="020B0604030504040204" pitchFamily="34" charset="0"/>
                          <a:hlinkClick r:id="rId30"/>
                        </a:rPr>
                        <a:t>AUSTRALIA</a:t>
                      </a:r>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r>
                        <a:rPr lang="en-US" sz="1000">
                          <a:solidFill>
                            <a:srgbClr val="707070"/>
                          </a:solidFill>
                          <a:effectLst/>
                          <a:latin typeface="Verdana" panose="020B0604030504040204" pitchFamily="34" charset="0"/>
                        </a:rPr>
                        <a:t>6</a:t>
                      </a: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1371346462"/>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3940840398"/>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solidFill>
                      <a:srgbClr val="EEEEEE"/>
                    </a:solidFill>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1561910898"/>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1274942973"/>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solidFill>
                      <a:srgbClr val="EEEEEE"/>
                    </a:solidFill>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3403578191"/>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2180277364"/>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solidFill>
                      <a:srgbClr val="EEEEEE"/>
                    </a:solidFill>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2494839577"/>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919368798"/>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solidFill>
                      <a:srgbClr val="EEEEEE"/>
                    </a:solidFill>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2618243800"/>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865187054"/>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solidFill>
                      <a:srgbClr val="EEEEEE"/>
                    </a:solidFill>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745224787"/>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3119057624"/>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solidFill>
                      <a:srgbClr val="EEEEEE"/>
                    </a:solidFill>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417458441"/>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763120158"/>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solidFill>
                      <a:srgbClr val="EEEEEE"/>
                    </a:solidFill>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1778697548"/>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1652667596"/>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solidFill>
                      <a:srgbClr val="EEEEEE"/>
                    </a:solidFill>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3939818743"/>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tcPr>
                </a:tc>
                <a:extLst>
                  <a:ext uri="{0D108BD9-81ED-4DB2-BD59-A6C34878D82A}">
                    <a16:rowId xmlns:a16="http://schemas.microsoft.com/office/drawing/2014/main" val="2174166885"/>
                  </a:ext>
                </a:extLst>
              </a:tr>
              <a:tr h="178822">
                <a:tc>
                  <a:txBody>
                    <a:bodyPr/>
                    <a:lstStyle/>
                    <a:p>
                      <a:pPr algn="l" fontAlgn="ctr"/>
                      <a:endParaRPr lang="en-US" sz="1000" b="1">
                        <a:solidFill>
                          <a:srgbClr val="999999"/>
                        </a:solidFill>
                        <a:effectLst/>
                        <a:latin typeface="Verdana" panose="020B0604030504040204" pitchFamily="34" charset="0"/>
                      </a:endParaRPr>
                    </a:p>
                  </a:txBody>
                  <a:tcPr marL="18482" marR="17743" marT="8871" marB="8871" anchor="ctr">
                    <a:lnL>
                      <a:noFill/>
                    </a:lnL>
                    <a:lnR>
                      <a:noFill/>
                    </a:lnR>
                    <a:lnT>
                      <a:noFill/>
                    </a:lnT>
                    <a:lnB>
                      <a:noFill/>
                    </a:lnB>
                    <a:solidFill>
                      <a:srgbClr val="EEEEEE"/>
                    </a:solidFill>
                  </a:tcPr>
                </a:tc>
                <a:tc>
                  <a:txBody>
                    <a:bodyPr/>
                    <a:lstStyle/>
                    <a:p>
                      <a:pPr algn="l" fontAlgn="t"/>
                      <a:endParaRPr lang="en-US" sz="1000" b="1">
                        <a:solidFill>
                          <a:srgbClr val="666666"/>
                        </a:solidFill>
                        <a:effectLst/>
                        <a:latin typeface="Verdana" panose="020B0604030504040204" pitchFamily="34" charset="0"/>
                      </a:endParaRPr>
                    </a:p>
                  </a:txBody>
                  <a:tcPr marL="36964" marR="17743" marT="14786" marB="14786">
                    <a:lnL>
                      <a:noFill/>
                    </a:lnL>
                    <a:lnR>
                      <a:noFill/>
                    </a:lnR>
                    <a:lnT>
                      <a:noFill/>
                    </a:lnT>
                    <a:lnB>
                      <a:noFill/>
                    </a:lnB>
                    <a:solidFill>
                      <a:srgbClr val="EEEEEE"/>
                    </a:solidFill>
                  </a:tcPr>
                </a:tc>
                <a:tc>
                  <a:txBody>
                    <a:bodyPr/>
                    <a:lstStyle/>
                    <a:p>
                      <a:pPr algn="r" fontAlgn="t"/>
                      <a:endParaRPr lang="en-US" sz="1000">
                        <a:solidFill>
                          <a:srgbClr val="707070"/>
                        </a:solidFill>
                        <a:effectLst/>
                        <a:latin typeface="Verdana" panose="020B0604030504040204" pitchFamily="34" charset="0"/>
                      </a:endParaRPr>
                    </a:p>
                  </a:txBody>
                  <a:tcPr marL="9241" marR="18482" marT="8871" marB="8871">
                    <a:lnL>
                      <a:noFill/>
                    </a:lnL>
                    <a:lnR>
                      <a:noFill/>
                    </a:lnR>
                    <a:lnT>
                      <a:noFill/>
                    </a:lnT>
                    <a:lnB>
                      <a:noFill/>
                    </a:lnB>
                    <a:solidFill>
                      <a:srgbClr val="EEEEEE"/>
                    </a:solidFill>
                  </a:tcPr>
                </a:tc>
                <a:tc>
                  <a:txBody>
                    <a:bodyPr/>
                    <a:lstStyle/>
                    <a:p>
                      <a:pPr algn="l" fontAlgn="t"/>
                      <a:endParaRPr lang="en-US" sz="1000">
                        <a:solidFill>
                          <a:srgbClr val="707070"/>
                        </a:solidFill>
                        <a:effectLst/>
                        <a:latin typeface="Verdana" panose="020B0604030504040204" pitchFamily="34" charset="0"/>
                      </a:endParaRPr>
                    </a:p>
                  </a:txBody>
                  <a:tcPr marL="18482" marR="17743" marT="8871" marB="8871">
                    <a:lnL>
                      <a:noFill/>
                    </a:lnL>
                    <a:lnR>
                      <a:noFill/>
                    </a:lnR>
                    <a:lnT>
                      <a:noFill/>
                    </a:lnT>
                    <a:lnB>
                      <a:noFill/>
                    </a:lnB>
                    <a:solidFill>
                      <a:srgbClr val="EEEEEE"/>
                    </a:solidFill>
                  </a:tcPr>
                </a:tc>
                <a:extLst>
                  <a:ext uri="{0D108BD9-81ED-4DB2-BD59-A6C34878D82A}">
                    <a16:rowId xmlns:a16="http://schemas.microsoft.com/office/drawing/2014/main" val="1245821986"/>
                  </a:ext>
                </a:extLst>
              </a:tr>
            </a:tbl>
          </a:graphicData>
        </a:graphic>
      </p:graphicFrame>
      <p:graphicFrame>
        <p:nvGraphicFramePr>
          <p:cNvPr id="4" name="Table 3">
            <a:extLst>
              <a:ext uri="{FF2B5EF4-FFF2-40B4-BE49-F238E27FC236}">
                <a16:creationId xmlns:a16="http://schemas.microsoft.com/office/drawing/2014/main" id="{C5C10443-AD7C-0449-B9D4-C4107D962559}"/>
              </a:ext>
            </a:extLst>
          </p:cNvPr>
          <p:cNvGraphicFramePr>
            <a:graphicFrameLocks noGrp="1"/>
          </p:cNvGraphicFramePr>
          <p:nvPr>
            <p:extLst>
              <p:ext uri="{D42A27DB-BD31-4B8C-83A1-F6EECF244321}">
                <p14:modId xmlns:p14="http://schemas.microsoft.com/office/powerpoint/2010/main" val="836826264"/>
              </p:ext>
            </p:extLst>
          </p:nvPr>
        </p:nvGraphicFramePr>
        <p:xfrm>
          <a:off x="6841065" y="987045"/>
          <a:ext cx="4938528" cy="4051296"/>
        </p:xfrm>
        <a:graphic>
          <a:graphicData uri="http://schemas.openxmlformats.org/drawingml/2006/table">
            <a:tbl>
              <a:tblPr/>
              <a:tblGrid>
                <a:gridCol w="1234632">
                  <a:extLst>
                    <a:ext uri="{9D8B030D-6E8A-4147-A177-3AD203B41FA5}">
                      <a16:colId xmlns:a16="http://schemas.microsoft.com/office/drawing/2014/main" val="401873767"/>
                    </a:ext>
                  </a:extLst>
                </a:gridCol>
                <a:gridCol w="1234632">
                  <a:extLst>
                    <a:ext uri="{9D8B030D-6E8A-4147-A177-3AD203B41FA5}">
                      <a16:colId xmlns:a16="http://schemas.microsoft.com/office/drawing/2014/main" val="2557321543"/>
                    </a:ext>
                  </a:extLst>
                </a:gridCol>
                <a:gridCol w="1234632">
                  <a:extLst>
                    <a:ext uri="{9D8B030D-6E8A-4147-A177-3AD203B41FA5}">
                      <a16:colId xmlns:a16="http://schemas.microsoft.com/office/drawing/2014/main" val="3996854312"/>
                    </a:ext>
                  </a:extLst>
                </a:gridCol>
                <a:gridCol w="1234632">
                  <a:extLst>
                    <a:ext uri="{9D8B030D-6E8A-4147-A177-3AD203B41FA5}">
                      <a16:colId xmlns:a16="http://schemas.microsoft.com/office/drawing/2014/main" val="2691605033"/>
                    </a:ext>
                  </a:extLst>
                </a:gridCol>
              </a:tblGrid>
              <a:tr h="225072">
                <a:tc>
                  <a:txBody>
                    <a:bodyPr/>
                    <a:lstStyle/>
                    <a:p>
                      <a:pPr algn="l" fontAlgn="ctr"/>
                      <a:r>
                        <a:rPr lang="en-US" sz="900" b="1">
                          <a:solidFill>
                            <a:srgbClr val="999999"/>
                          </a:solidFill>
                          <a:effectLst/>
                          <a:latin typeface="Verdana" panose="020B0604030504040204" pitchFamily="34" charset="0"/>
                        </a:rPr>
                        <a:t>167</a:t>
                      </a:r>
                    </a:p>
                  </a:txBody>
                  <a:tcPr marL="50239" marR="48230" marT="24115" marB="24115" anchor="ctr">
                    <a:lnL>
                      <a:noFill/>
                    </a:lnL>
                    <a:lnR>
                      <a:noFill/>
                    </a:lnR>
                    <a:lnT>
                      <a:noFill/>
                    </a:lnT>
                    <a:lnB>
                      <a:noFill/>
                    </a:lnB>
                  </a:tcPr>
                </a:tc>
                <a:tc>
                  <a:txBody>
                    <a:bodyPr/>
                    <a:lstStyle/>
                    <a:p>
                      <a:pPr algn="l" fontAlgn="t"/>
                      <a:r>
                        <a:rPr lang="en-US" sz="900" b="1" u="sng" cap="all">
                          <a:solidFill>
                            <a:srgbClr val="666666"/>
                          </a:solidFill>
                          <a:effectLst/>
                          <a:latin typeface="Verdana" panose="020B0604030504040204" pitchFamily="34" charset="0"/>
                          <a:hlinkClick r:id="rId31"/>
                        </a:rPr>
                        <a:t>SLOVAKIA</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tcPr>
                </a:tc>
                <a:tc>
                  <a:txBody>
                    <a:bodyPr/>
                    <a:lstStyle/>
                    <a:p>
                      <a:pPr algn="r" fontAlgn="t"/>
                      <a:r>
                        <a:rPr lang="en-US" sz="900">
                          <a:solidFill>
                            <a:srgbClr val="707070"/>
                          </a:solidFill>
                          <a:effectLst/>
                          <a:latin typeface="Verdana" panose="020B0604030504040204" pitchFamily="34" charset="0"/>
                        </a:rPr>
                        <a:t>6</a:t>
                      </a:r>
                    </a:p>
                  </a:txBody>
                  <a:tcPr marL="25120" marR="50239" marT="24115" marB="24115">
                    <a:lnL>
                      <a:noFill/>
                    </a:lnL>
                    <a:lnR>
                      <a:noFill/>
                    </a:lnR>
                    <a:lnT>
                      <a:noFill/>
                    </a:lnT>
                    <a:lnB>
                      <a:noFill/>
                    </a:lnB>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tcPr>
                </a:tc>
                <a:extLst>
                  <a:ext uri="{0D108BD9-81ED-4DB2-BD59-A6C34878D82A}">
                    <a16:rowId xmlns:a16="http://schemas.microsoft.com/office/drawing/2014/main" val="2155030625"/>
                  </a:ext>
                </a:extLst>
              </a:tr>
              <a:tr h="225072">
                <a:tc>
                  <a:txBody>
                    <a:bodyPr/>
                    <a:lstStyle/>
                    <a:p>
                      <a:pPr algn="l" fontAlgn="ctr"/>
                      <a:r>
                        <a:rPr lang="en-US" sz="900" b="1">
                          <a:solidFill>
                            <a:srgbClr val="999999"/>
                          </a:solidFill>
                          <a:effectLst/>
                          <a:latin typeface="Verdana" panose="020B0604030504040204" pitchFamily="34" charset="0"/>
                        </a:rPr>
                        <a:t>168</a:t>
                      </a:r>
                    </a:p>
                  </a:txBody>
                  <a:tcPr marL="50239" marR="48230" marT="24115" marB="24115" anchor="ctr">
                    <a:lnL>
                      <a:noFill/>
                    </a:lnL>
                    <a:lnR>
                      <a:noFill/>
                    </a:lnR>
                    <a:lnT>
                      <a:noFill/>
                    </a:lnT>
                    <a:lnB>
                      <a:noFill/>
                    </a:lnB>
                    <a:solidFill>
                      <a:srgbClr val="EEEEEE"/>
                    </a:solidFill>
                  </a:tcPr>
                </a:tc>
                <a:tc>
                  <a:txBody>
                    <a:bodyPr/>
                    <a:lstStyle/>
                    <a:p>
                      <a:pPr algn="l" fontAlgn="t"/>
                      <a:r>
                        <a:rPr lang="en-US" sz="900" b="1" u="sng" cap="all">
                          <a:solidFill>
                            <a:srgbClr val="666666"/>
                          </a:solidFill>
                          <a:effectLst/>
                          <a:latin typeface="Verdana" panose="020B0604030504040204" pitchFamily="34" charset="0"/>
                          <a:hlinkClick r:id="rId32"/>
                        </a:rPr>
                        <a:t>GERMANY</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solidFill>
                      <a:srgbClr val="EEEEEE"/>
                    </a:solidFill>
                  </a:tcPr>
                </a:tc>
                <a:tc>
                  <a:txBody>
                    <a:bodyPr/>
                    <a:lstStyle/>
                    <a:p>
                      <a:pPr algn="r" fontAlgn="t"/>
                      <a:r>
                        <a:rPr lang="en-US" sz="900">
                          <a:solidFill>
                            <a:srgbClr val="707070"/>
                          </a:solidFill>
                          <a:effectLst/>
                          <a:latin typeface="Verdana" panose="020B0604030504040204" pitchFamily="34" charset="0"/>
                        </a:rPr>
                        <a:t>6</a:t>
                      </a:r>
                    </a:p>
                  </a:txBody>
                  <a:tcPr marL="25120" marR="50239" marT="24115" marB="24115">
                    <a:lnL>
                      <a:noFill/>
                    </a:lnL>
                    <a:lnR>
                      <a:noFill/>
                    </a:lnR>
                    <a:lnT>
                      <a:noFill/>
                    </a:lnT>
                    <a:lnB>
                      <a:noFill/>
                    </a:lnB>
                    <a:solidFill>
                      <a:srgbClr val="EEEEEE"/>
                    </a:solidFill>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solidFill>
                      <a:srgbClr val="EEEEEE"/>
                    </a:solidFill>
                  </a:tcPr>
                </a:tc>
                <a:extLst>
                  <a:ext uri="{0D108BD9-81ED-4DB2-BD59-A6C34878D82A}">
                    <a16:rowId xmlns:a16="http://schemas.microsoft.com/office/drawing/2014/main" val="2330192220"/>
                  </a:ext>
                </a:extLst>
              </a:tr>
              <a:tr h="225072">
                <a:tc>
                  <a:txBody>
                    <a:bodyPr/>
                    <a:lstStyle/>
                    <a:p>
                      <a:pPr algn="l" fontAlgn="ctr"/>
                      <a:r>
                        <a:rPr lang="en-US" sz="900" b="1">
                          <a:solidFill>
                            <a:srgbClr val="999999"/>
                          </a:solidFill>
                          <a:effectLst/>
                          <a:latin typeface="Verdana" panose="020B0604030504040204" pitchFamily="34" charset="0"/>
                        </a:rPr>
                        <a:t>169</a:t>
                      </a:r>
                    </a:p>
                  </a:txBody>
                  <a:tcPr marL="50239" marR="48230" marT="24115" marB="24115" anchor="ctr">
                    <a:lnL>
                      <a:noFill/>
                    </a:lnL>
                    <a:lnR>
                      <a:noFill/>
                    </a:lnR>
                    <a:lnT>
                      <a:noFill/>
                    </a:lnT>
                    <a:lnB>
                      <a:noFill/>
                    </a:lnB>
                  </a:tcPr>
                </a:tc>
                <a:tc>
                  <a:txBody>
                    <a:bodyPr/>
                    <a:lstStyle/>
                    <a:p>
                      <a:pPr algn="l" fontAlgn="t"/>
                      <a:r>
                        <a:rPr lang="en-US" sz="900" b="1" u="sng" cap="all">
                          <a:solidFill>
                            <a:srgbClr val="666666"/>
                          </a:solidFill>
                          <a:effectLst/>
                          <a:latin typeface="Verdana" panose="020B0604030504040204" pitchFamily="34" charset="0"/>
                          <a:hlinkClick r:id="rId33"/>
                        </a:rPr>
                        <a:t>DENMARK</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tcPr>
                </a:tc>
                <a:tc>
                  <a:txBody>
                    <a:bodyPr/>
                    <a:lstStyle/>
                    <a:p>
                      <a:pPr algn="r" fontAlgn="t"/>
                      <a:r>
                        <a:rPr lang="en-US" sz="900">
                          <a:solidFill>
                            <a:srgbClr val="707070"/>
                          </a:solidFill>
                          <a:effectLst/>
                          <a:latin typeface="Verdana" panose="020B0604030504040204" pitchFamily="34" charset="0"/>
                        </a:rPr>
                        <a:t>6</a:t>
                      </a:r>
                    </a:p>
                  </a:txBody>
                  <a:tcPr marL="25120" marR="50239" marT="24115" marB="24115">
                    <a:lnL>
                      <a:noFill/>
                    </a:lnL>
                    <a:lnR>
                      <a:noFill/>
                    </a:lnR>
                    <a:lnT>
                      <a:noFill/>
                    </a:lnT>
                    <a:lnB>
                      <a:noFill/>
                    </a:lnB>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tcPr>
                </a:tc>
                <a:extLst>
                  <a:ext uri="{0D108BD9-81ED-4DB2-BD59-A6C34878D82A}">
                    <a16:rowId xmlns:a16="http://schemas.microsoft.com/office/drawing/2014/main" val="3924294187"/>
                  </a:ext>
                </a:extLst>
              </a:tr>
              <a:tr h="225072">
                <a:tc>
                  <a:txBody>
                    <a:bodyPr/>
                    <a:lstStyle/>
                    <a:p>
                      <a:pPr algn="l" fontAlgn="ctr"/>
                      <a:r>
                        <a:rPr lang="en-US" sz="900" b="1">
                          <a:solidFill>
                            <a:srgbClr val="999999"/>
                          </a:solidFill>
                          <a:effectLst/>
                          <a:latin typeface="Verdana" panose="020B0604030504040204" pitchFamily="34" charset="0"/>
                        </a:rPr>
                        <a:t>170</a:t>
                      </a:r>
                    </a:p>
                  </a:txBody>
                  <a:tcPr marL="50239" marR="48230" marT="24115" marB="24115" anchor="ctr">
                    <a:lnL>
                      <a:noFill/>
                    </a:lnL>
                    <a:lnR>
                      <a:noFill/>
                    </a:lnR>
                    <a:lnT>
                      <a:noFill/>
                    </a:lnT>
                    <a:lnB>
                      <a:noFill/>
                    </a:lnB>
                    <a:solidFill>
                      <a:srgbClr val="EEEEEE"/>
                    </a:solidFill>
                  </a:tcPr>
                </a:tc>
                <a:tc>
                  <a:txBody>
                    <a:bodyPr/>
                    <a:lstStyle/>
                    <a:p>
                      <a:pPr algn="l" fontAlgn="t"/>
                      <a:r>
                        <a:rPr lang="en-US" sz="900" b="1" u="sng" cap="all">
                          <a:solidFill>
                            <a:srgbClr val="666666"/>
                          </a:solidFill>
                          <a:effectLst/>
                          <a:latin typeface="Verdana" panose="020B0604030504040204" pitchFamily="34" charset="0"/>
                          <a:hlinkClick r:id="rId34"/>
                        </a:rPr>
                        <a:t>ISRAEL</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solidFill>
                      <a:srgbClr val="EEEEEE"/>
                    </a:solidFill>
                  </a:tcPr>
                </a:tc>
                <a:tc>
                  <a:txBody>
                    <a:bodyPr/>
                    <a:lstStyle/>
                    <a:p>
                      <a:pPr algn="r" fontAlgn="t"/>
                      <a:r>
                        <a:rPr lang="en-US" sz="900">
                          <a:solidFill>
                            <a:srgbClr val="707070"/>
                          </a:solidFill>
                          <a:effectLst/>
                          <a:latin typeface="Verdana" panose="020B0604030504040204" pitchFamily="34" charset="0"/>
                        </a:rPr>
                        <a:t>5</a:t>
                      </a:r>
                    </a:p>
                  </a:txBody>
                  <a:tcPr marL="25120" marR="50239" marT="24115" marB="24115">
                    <a:lnL>
                      <a:noFill/>
                    </a:lnL>
                    <a:lnR>
                      <a:noFill/>
                    </a:lnR>
                    <a:lnT>
                      <a:noFill/>
                    </a:lnT>
                    <a:lnB>
                      <a:noFill/>
                    </a:lnB>
                    <a:solidFill>
                      <a:srgbClr val="EEEEEE"/>
                    </a:solidFill>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solidFill>
                      <a:srgbClr val="EEEEEE"/>
                    </a:solidFill>
                  </a:tcPr>
                </a:tc>
                <a:extLst>
                  <a:ext uri="{0D108BD9-81ED-4DB2-BD59-A6C34878D82A}">
                    <a16:rowId xmlns:a16="http://schemas.microsoft.com/office/drawing/2014/main" val="2668947312"/>
                  </a:ext>
                </a:extLst>
              </a:tr>
              <a:tr h="225072">
                <a:tc>
                  <a:txBody>
                    <a:bodyPr/>
                    <a:lstStyle/>
                    <a:p>
                      <a:pPr algn="l" fontAlgn="ctr"/>
                      <a:r>
                        <a:rPr lang="en-US" sz="900" b="1">
                          <a:solidFill>
                            <a:srgbClr val="999999"/>
                          </a:solidFill>
                          <a:effectLst/>
                          <a:latin typeface="Verdana" panose="020B0604030504040204" pitchFamily="34" charset="0"/>
                        </a:rPr>
                        <a:t>171</a:t>
                      </a:r>
                    </a:p>
                  </a:txBody>
                  <a:tcPr marL="50239" marR="48230" marT="24115" marB="24115" anchor="ctr">
                    <a:lnL>
                      <a:noFill/>
                    </a:lnL>
                    <a:lnR>
                      <a:noFill/>
                    </a:lnR>
                    <a:lnT>
                      <a:noFill/>
                    </a:lnT>
                    <a:lnB>
                      <a:noFill/>
                    </a:lnB>
                  </a:tcPr>
                </a:tc>
                <a:tc>
                  <a:txBody>
                    <a:bodyPr/>
                    <a:lstStyle/>
                    <a:p>
                      <a:pPr algn="l" fontAlgn="t"/>
                      <a:r>
                        <a:rPr lang="en-US" sz="900" b="1" u="sng" cap="all">
                          <a:solidFill>
                            <a:srgbClr val="666666"/>
                          </a:solidFill>
                          <a:effectLst/>
                          <a:latin typeface="Verdana" panose="020B0604030504040204" pitchFamily="34" charset="0"/>
                          <a:hlinkClick r:id="rId35"/>
                        </a:rPr>
                        <a:t>JAPAN</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tcPr>
                </a:tc>
                <a:tc>
                  <a:txBody>
                    <a:bodyPr/>
                    <a:lstStyle/>
                    <a:p>
                      <a:pPr algn="r" fontAlgn="t"/>
                      <a:r>
                        <a:rPr lang="en-US" sz="900">
                          <a:solidFill>
                            <a:srgbClr val="707070"/>
                          </a:solidFill>
                          <a:effectLst/>
                          <a:latin typeface="Verdana" panose="020B0604030504040204" pitchFamily="34" charset="0"/>
                        </a:rPr>
                        <a:t>5</a:t>
                      </a:r>
                    </a:p>
                  </a:txBody>
                  <a:tcPr marL="25120" marR="50239" marT="24115" marB="24115">
                    <a:lnL>
                      <a:noFill/>
                    </a:lnL>
                    <a:lnR>
                      <a:noFill/>
                    </a:lnR>
                    <a:lnT>
                      <a:noFill/>
                    </a:lnT>
                    <a:lnB>
                      <a:noFill/>
                    </a:lnB>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tcPr>
                </a:tc>
                <a:extLst>
                  <a:ext uri="{0D108BD9-81ED-4DB2-BD59-A6C34878D82A}">
                    <a16:rowId xmlns:a16="http://schemas.microsoft.com/office/drawing/2014/main" val="473633236"/>
                  </a:ext>
                </a:extLst>
              </a:tr>
              <a:tr h="225072">
                <a:tc>
                  <a:txBody>
                    <a:bodyPr/>
                    <a:lstStyle/>
                    <a:p>
                      <a:pPr algn="l" fontAlgn="ctr"/>
                      <a:r>
                        <a:rPr lang="en-US" sz="900" b="1">
                          <a:solidFill>
                            <a:srgbClr val="999999"/>
                          </a:solidFill>
                          <a:effectLst/>
                          <a:latin typeface="Verdana" panose="020B0604030504040204" pitchFamily="34" charset="0"/>
                        </a:rPr>
                        <a:t>172</a:t>
                      </a:r>
                    </a:p>
                  </a:txBody>
                  <a:tcPr marL="50239" marR="48230" marT="24115" marB="24115" anchor="ctr">
                    <a:lnL>
                      <a:noFill/>
                    </a:lnL>
                    <a:lnR>
                      <a:noFill/>
                    </a:lnR>
                    <a:lnT>
                      <a:noFill/>
                    </a:lnT>
                    <a:lnB>
                      <a:noFill/>
                    </a:lnB>
                    <a:solidFill>
                      <a:srgbClr val="EEEEEE"/>
                    </a:solidFill>
                  </a:tcPr>
                </a:tc>
                <a:tc>
                  <a:txBody>
                    <a:bodyPr/>
                    <a:lstStyle/>
                    <a:p>
                      <a:pPr algn="l" fontAlgn="t"/>
                      <a:r>
                        <a:rPr lang="en-US" sz="900" b="1" u="sng" cap="all">
                          <a:solidFill>
                            <a:srgbClr val="666666"/>
                          </a:solidFill>
                          <a:effectLst/>
                          <a:latin typeface="Verdana" panose="020B0604030504040204" pitchFamily="34" charset="0"/>
                          <a:hlinkClick r:id="rId36"/>
                        </a:rPr>
                        <a:t>SWITZERLAND</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solidFill>
                      <a:srgbClr val="EEEEEE"/>
                    </a:solidFill>
                  </a:tcPr>
                </a:tc>
                <a:tc>
                  <a:txBody>
                    <a:bodyPr/>
                    <a:lstStyle/>
                    <a:p>
                      <a:pPr algn="r" fontAlgn="t"/>
                      <a:r>
                        <a:rPr lang="en-US" sz="900">
                          <a:solidFill>
                            <a:srgbClr val="707070"/>
                          </a:solidFill>
                          <a:effectLst/>
                          <a:latin typeface="Verdana" panose="020B0604030504040204" pitchFamily="34" charset="0"/>
                        </a:rPr>
                        <a:t>5</a:t>
                      </a:r>
                    </a:p>
                  </a:txBody>
                  <a:tcPr marL="25120" marR="50239" marT="24115" marB="24115">
                    <a:lnL>
                      <a:noFill/>
                    </a:lnL>
                    <a:lnR>
                      <a:noFill/>
                    </a:lnR>
                    <a:lnT>
                      <a:noFill/>
                    </a:lnT>
                    <a:lnB>
                      <a:noFill/>
                    </a:lnB>
                    <a:solidFill>
                      <a:srgbClr val="EEEEEE"/>
                    </a:solidFill>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solidFill>
                      <a:srgbClr val="EEEEEE"/>
                    </a:solidFill>
                  </a:tcPr>
                </a:tc>
                <a:extLst>
                  <a:ext uri="{0D108BD9-81ED-4DB2-BD59-A6C34878D82A}">
                    <a16:rowId xmlns:a16="http://schemas.microsoft.com/office/drawing/2014/main" val="1200508"/>
                  </a:ext>
                </a:extLst>
              </a:tr>
              <a:tr h="225072">
                <a:tc>
                  <a:txBody>
                    <a:bodyPr/>
                    <a:lstStyle/>
                    <a:p>
                      <a:pPr algn="l" fontAlgn="ctr"/>
                      <a:r>
                        <a:rPr lang="en-US" sz="900" b="1">
                          <a:solidFill>
                            <a:srgbClr val="999999"/>
                          </a:solidFill>
                          <a:effectLst/>
                          <a:latin typeface="Verdana" panose="020B0604030504040204" pitchFamily="34" charset="0"/>
                        </a:rPr>
                        <a:t>173</a:t>
                      </a:r>
                    </a:p>
                  </a:txBody>
                  <a:tcPr marL="50239" marR="48230" marT="24115" marB="24115" anchor="ctr">
                    <a:lnL>
                      <a:noFill/>
                    </a:lnL>
                    <a:lnR>
                      <a:noFill/>
                    </a:lnR>
                    <a:lnT>
                      <a:noFill/>
                    </a:lnT>
                    <a:lnB>
                      <a:noFill/>
                    </a:lnB>
                  </a:tcPr>
                </a:tc>
                <a:tc>
                  <a:txBody>
                    <a:bodyPr/>
                    <a:lstStyle/>
                    <a:p>
                      <a:pPr algn="l" fontAlgn="t"/>
                      <a:r>
                        <a:rPr lang="en-US" sz="900" b="1" u="sng" cap="all">
                          <a:solidFill>
                            <a:srgbClr val="666666"/>
                          </a:solidFill>
                          <a:effectLst/>
                          <a:latin typeface="Verdana" panose="020B0604030504040204" pitchFamily="34" charset="0"/>
                          <a:hlinkClick r:id="rId37"/>
                        </a:rPr>
                        <a:t>SPAIN</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tcPr>
                </a:tc>
                <a:tc>
                  <a:txBody>
                    <a:bodyPr/>
                    <a:lstStyle/>
                    <a:p>
                      <a:pPr algn="r" fontAlgn="t"/>
                      <a:r>
                        <a:rPr lang="en-US" sz="900">
                          <a:solidFill>
                            <a:srgbClr val="707070"/>
                          </a:solidFill>
                          <a:effectLst/>
                          <a:latin typeface="Verdana" panose="020B0604030504040204" pitchFamily="34" charset="0"/>
                        </a:rPr>
                        <a:t>5</a:t>
                      </a:r>
                    </a:p>
                  </a:txBody>
                  <a:tcPr marL="25120" marR="50239" marT="24115" marB="24115">
                    <a:lnL>
                      <a:noFill/>
                    </a:lnL>
                    <a:lnR>
                      <a:noFill/>
                    </a:lnR>
                    <a:lnT>
                      <a:noFill/>
                    </a:lnT>
                    <a:lnB>
                      <a:noFill/>
                    </a:lnB>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tcPr>
                </a:tc>
                <a:extLst>
                  <a:ext uri="{0D108BD9-81ED-4DB2-BD59-A6C34878D82A}">
                    <a16:rowId xmlns:a16="http://schemas.microsoft.com/office/drawing/2014/main" val="2619354671"/>
                  </a:ext>
                </a:extLst>
              </a:tr>
              <a:tr h="225072">
                <a:tc>
                  <a:txBody>
                    <a:bodyPr/>
                    <a:lstStyle/>
                    <a:p>
                      <a:pPr algn="l" fontAlgn="ctr"/>
                      <a:r>
                        <a:rPr lang="en-US" sz="900" b="1">
                          <a:solidFill>
                            <a:srgbClr val="999999"/>
                          </a:solidFill>
                          <a:effectLst/>
                          <a:latin typeface="Verdana" panose="020B0604030504040204" pitchFamily="34" charset="0"/>
                        </a:rPr>
                        <a:t>174</a:t>
                      </a:r>
                    </a:p>
                  </a:txBody>
                  <a:tcPr marL="50239" marR="48230" marT="24115" marB="24115" anchor="ctr">
                    <a:lnL>
                      <a:noFill/>
                    </a:lnL>
                    <a:lnR>
                      <a:noFill/>
                    </a:lnR>
                    <a:lnT>
                      <a:noFill/>
                    </a:lnT>
                    <a:lnB>
                      <a:noFill/>
                    </a:lnB>
                    <a:solidFill>
                      <a:srgbClr val="EEEEEE"/>
                    </a:solidFill>
                  </a:tcPr>
                </a:tc>
                <a:tc>
                  <a:txBody>
                    <a:bodyPr/>
                    <a:lstStyle/>
                    <a:p>
                      <a:pPr algn="l" fontAlgn="t"/>
                      <a:r>
                        <a:rPr lang="en-US" sz="900" b="1" u="sng" cap="all">
                          <a:solidFill>
                            <a:srgbClr val="666666"/>
                          </a:solidFill>
                          <a:effectLst/>
                          <a:latin typeface="Verdana" panose="020B0604030504040204" pitchFamily="34" charset="0"/>
                          <a:hlinkClick r:id="rId38"/>
                        </a:rPr>
                        <a:t>NORWAY</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solidFill>
                      <a:srgbClr val="EEEEEE"/>
                    </a:solidFill>
                  </a:tcPr>
                </a:tc>
                <a:tc>
                  <a:txBody>
                    <a:bodyPr/>
                    <a:lstStyle/>
                    <a:p>
                      <a:pPr algn="r" fontAlgn="t"/>
                      <a:r>
                        <a:rPr lang="en-US" sz="900">
                          <a:solidFill>
                            <a:srgbClr val="707070"/>
                          </a:solidFill>
                          <a:effectLst/>
                          <a:latin typeface="Verdana" panose="020B0604030504040204" pitchFamily="34" charset="0"/>
                        </a:rPr>
                        <a:t>5</a:t>
                      </a:r>
                    </a:p>
                  </a:txBody>
                  <a:tcPr marL="25120" marR="50239" marT="24115" marB="24115">
                    <a:lnL>
                      <a:noFill/>
                    </a:lnL>
                    <a:lnR>
                      <a:noFill/>
                    </a:lnR>
                    <a:lnT>
                      <a:noFill/>
                    </a:lnT>
                    <a:lnB>
                      <a:noFill/>
                    </a:lnB>
                    <a:solidFill>
                      <a:srgbClr val="EEEEEE"/>
                    </a:solidFill>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solidFill>
                      <a:srgbClr val="EEEEEE"/>
                    </a:solidFill>
                  </a:tcPr>
                </a:tc>
                <a:extLst>
                  <a:ext uri="{0D108BD9-81ED-4DB2-BD59-A6C34878D82A}">
                    <a16:rowId xmlns:a16="http://schemas.microsoft.com/office/drawing/2014/main" val="2307578417"/>
                  </a:ext>
                </a:extLst>
              </a:tr>
              <a:tr h="225072">
                <a:tc>
                  <a:txBody>
                    <a:bodyPr/>
                    <a:lstStyle/>
                    <a:p>
                      <a:pPr algn="l" fontAlgn="ctr"/>
                      <a:r>
                        <a:rPr lang="en-US" sz="900" b="1">
                          <a:solidFill>
                            <a:srgbClr val="999999"/>
                          </a:solidFill>
                          <a:effectLst/>
                          <a:latin typeface="Verdana" panose="020B0604030504040204" pitchFamily="34" charset="0"/>
                        </a:rPr>
                        <a:t>175</a:t>
                      </a:r>
                    </a:p>
                  </a:txBody>
                  <a:tcPr marL="50239" marR="48230" marT="24115" marB="24115" anchor="ctr">
                    <a:lnL>
                      <a:noFill/>
                    </a:lnL>
                    <a:lnR>
                      <a:noFill/>
                    </a:lnR>
                    <a:lnT>
                      <a:noFill/>
                    </a:lnT>
                    <a:lnB>
                      <a:noFill/>
                    </a:lnB>
                  </a:tcPr>
                </a:tc>
                <a:tc>
                  <a:txBody>
                    <a:bodyPr/>
                    <a:lstStyle/>
                    <a:p>
                      <a:pPr algn="l" fontAlgn="t"/>
                      <a:r>
                        <a:rPr lang="en-US" sz="900" b="1" u="sng" cap="all">
                          <a:solidFill>
                            <a:srgbClr val="666666"/>
                          </a:solidFill>
                          <a:effectLst/>
                          <a:latin typeface="Verdana" panose="020B0604030504040204" pitchFamily="34" charset="0"/>
                          <a:hlinkClick r:id="rId39"/>
                        </a:rPr>
                        <a:t>AUSTRIA</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tcPr>
                </a:tc>
                <a:tc>
                  <a:txBody>
                    <a:bodyPr/>
                    <a:lstStyle/>
                    <a:p>
                      <a:pPr algn="r" fontAlgn="t"/>
                      <a:r>
                        <a:rPr lang="en-US" sz="900">
                          <a:solidFill>
                            <a:srgbClr val="707070"/>
                          </a:solidFill>
                          <a:effectLst/>
                          <a:latin typeface="Verdana" panose="020B0604030504040204" pitchFamily="34" charset="0"/>
                        </a:rPr>
                        <a:t>4</a:t>
                      </a:r>
                    </a:p>
                  </a:txBody>
                  <a:tcPr marL="25120" marR="50239" marT="24115" marB="24115">
                    <a:lnL>
                      <a:noFill/>
                    </a:lnL>
                    <a:lnR>
                      <a:noFill/>
                    </a:lnR>
                    <a:lnT>
                      <a:noFill/>
                    </a:lnT>
                    <a:lnB>
                      <a:noFill/>
                    </a:lnB>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tcPr>
                </a:tc>
                <a:extLst>
                  <a:ext uri="{0D108BD9-81ED-4DB2-BD59-A6C34878D82A}">
                    <a16:rowId xmlns:a16="http://schemas.microsoft.com/office/drawing/2014/main" val="3041402171"/>
                  </a:ext>
                </a:extLst>
              </a:tr>
              <a:tr h="225072">
                <a:tc>
                  <a:txBody>
                    <a:bodyPr/>
                    <a:lstStyle/>
                    <a:p>
                      <a:pPr algn="l" fontAlgn="ctr"/>
                      <a:r>
                        <a:rPr lang="en-US" sz="900" b="1">
                          <a:solidFill>
                            <a:srgbClr val="999999"/>
                          </a:solidFill>
                          <a:effectLst/>
                          <a:latin typeface="Verdana" panose="020B0604030504040204" pitchFamily="34" charset="0"/>
                        </a:rPr>
                        <a:t>176</a:t>
                      </a:r>
                    </a:p>
                  </a:txBody>
                  <a:tcPr marL="50239" marR="48230" marT="24115" marB="24115" anchor="ctr">
                    <a:lnL>
                      <a:noFill/>
                    </a:lnL>
                    <a:lnR>
                      <a:noFill/>
                    </a:lnR>
                    <a:lnT>
                      <a:noFill/>
                    </a:lnT>
                    <a:lnB>
                      <a:noFill/>
                    </a:lnB>
                    <a:solidFill>
                      <a:srgbClr val="EEEEEE"/>
                    </a:solidFill>
                  </a:tcPr>
                </a:tc>
                <a:tc>
                  <a:txBody>
                    <a:bodyPr/>
                    <a:lstStyle/>
                    <a:p>
                      <a:pPr algn="l" fontAlgn="t"/>
                      <a:r>
                        <a:rPr lang="en-US" sz="900" b="1" u="sng" cap="all">
                          <a:solidFill>
                            <a:srgbClr val="666666"/>
                          </a:solidFill>
                          <a:effectLst/>
                          <a:latin typeface="Verdana" panose="020B0604030504040204" pitchFamily="34" charset="0"/>
                          <a:hlinkClick r:id="rId40"/>
                        </a:rPr>
                        <a:t>BELARUS</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solidFill>
                      <a:srgbClr val="EEEEEE"/>
                    </a:solidFill>
                  </a:tcPr>
                </a:tc>
                <a:tc>
                  <a:txBody>
                    <a:bodyPr/>
                    <a:lstStyle/>
                    <a:p>
                      <a:pPr algn="r" fontAlgn="t"/>
                      <a:r>
                        <a:rPr lang="en-US" sz="900">
                          <a:solidFill>
                            <a:srgbClr val="707070"/>
                          </a:solidFill>
                          <a:effectLst/>
                          <a:latin typeface="Verdana" panose="020B0604030504040204" pitchFamily="34" charset="0"/>
                        </a:rPr>
                        <a:t>4</a:t>
                      </a:r>
                    </a:p>
                  </a:txBody>
                  <a:tcPr marL="25120" marR="50239" marT="24115" marB="24115">
                    <a:lnL>
                      <a:noFill/>
                    </a:lnL>
                    <a:lnR>
                      <a:noFill/>
                    </a:lnR>
                    <a:lnT>
                      <a:noFill/>
                    </a:lnT>
                    <a:lnB>
                      <a:noFill/>
                    </a:lnB>
                    <a:solidFill>
                      <a:srgbClr val="EEEEEE"/>
                    </a:solidFill>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solidFill>
                      <a:srgbClr val="EEEEEE"/>
                    </a:solidFill>
                  </a:tcPr>
                </a:tc>
                <a:extLst>
                  <a:ext uri="{0D108BD9-81ED-4DB2-BD59-A6C34878D82A}">
                    <a16:rowId xmlns:a16="http://schemas.microsoft.com/office/drawing/2014/main" val="1524497472"/>
                  </a:ext>
                </a:extLst>
              </a:tr>
              <a:tr h="225072">
                <a:tc>
                  <a:txBody>
                    <a:bodyPr/>
                    <a:lstStyle/>
                    <a:p>
                      <a:pPr algn="l" fontAlgn="ctr"/>
                      <a:r>
                        <a:rPr lang="en-US" sz="900" b="1">
                          <a:solidFill>
                            <a:srgbClr val="999999"/>
                          </a:solidFill>
                          <a:effectLst/>
                          <a:latin typeface="Verdana" panose="020B0604030504040204" pitchFamily="34" charset="0"/>
                        </a:rPr>
                        <a:t>177</a:t>
                      </a:r>
                    </a:p>
                  </a:txBody>
                  <a:tcPr marL="50239" marR="48230" marT="24115" marB="24115" anchor="ctr">
                    <a:lnL>
                      <a:noFill/>
                    </a:lnL>
                    <a:lnR>
                      <a:noFill/>
                    </a:lnR>
                    <a:lnT>
                      <a:noFill/>
                    </a:lnT>
                    <a:lnB>
                      <a:noFill/>
                    </a:lnB>
                  </a:tcPr>
                </a:tc>
                <a:tc>
                  <a:txBody>
                    <a:bodyPr/>
                    <a:lstStyle/>
                    <a:p>
                      <a:pPr algn="l" fontAlgn="t"/>
                      <a:r>
                        <a:rPr lang="en-US" sz="900" b="1" u="sng" cap="all">
                          <a:solidFill>
                            <a:srgbClr val="666666"/>
                          </a:solidFill>
                          <a:effectLst/>
                          <a:latin typeface="Verdana" panose="020B0604030504040204" pitchFamily="34" charset="0"/>
                          <a:hlinkClick r:id="rId41"/>
                        </a:rPr>
                        <a:t>SWEDEN</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tcPr>
                </a:tc>
                <a:tc>
                  <a:txBody>
                    <a:bodyPr/>
                    <a:lstStyle/>
                    <a:p>
                      <a:pPr algn="r" fontAlgn="t"/>
                      <a:r>
                        <a:rPr lang="en-US" sz="900">
                          <a:solidFill>
                            <a:srgbClr val="707070"/>
                          </a:solidFill>
                          <a:effectLst/>
                          <a:latin typeface="Verdana" panose="020B0604030504040204" pitchFamily="34" charset="0"/>
                        </a:rPr>
                        <a:t>4</a:t>
                      </a:r>
                    </a:p>
                  </a:txBody>
                  <a:tcPr marL="25120" marR="50239" marT="24115" marB="24115">
                    <a:lnL>
                      <a:noFill/>
                    </a:lnL>
                    <a:lnR>
                      <a:noFill/>
                    </a:lnR>
                    <a:lnT>
                      <a:noFill/>
                    </a:lnT>
                    <a:lnB>
                      <a:noFill/>
                    </a:lnB>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tcPr>
                </a:tc>
                <a:extLst>
                  <a:ext uri="{0D108BD9-81ED-4DB2-BD59-A6C34878D82A}">
                    <a16:rowId xmlns:a16="http://schemas.microsoft.com/office/drawing/2014/main" val="3281824191"/>
                  </a:ext>
                </a:extLst>
              </a:tr>
              <a:tr h="225072">
                <a:tc>
                  <a:txBody>
                    <a:bodyPr/>
                    <a:lstStyle/>
                    <a:p>
                      <a:pPr algn="l" fontAlgn="ctr"/>
                      <a:r>
                        <a:rPr lang="en-US" sz="900" b="1">
                          <a:solidFill>
                            <a:srgbClr val="999999"/>
                          </a:solidFill>
                          <a:effectLst/>
                          <a:latin typeface="Verdana" panose="020B0604030504040204" pitchFamily="34" charset="0"/>
                        </a:rPr>
                        <a:t>178</a:t>
                      </a:r>
                    </a:p>
                  </a:txBody>
                  <a:tcPr marL="50239" marR="48230" marT="24115" marB="24115" anchor="ctr">
                    <a:lnL>
                      <a:noFill/>
                    </a:lnL>
                    <a:lnR>
                      <a:noFill/>
                    </a:lnR>
                    <a:lnT>
                      <a:noFill/>
                    </a:lnT>
                    <a:lnB>
                      <a:noFill/>
                    </a:lnB>
                    <a:solidFill>
                      <a:srgbClr val="EEEEEE"/>
                    </a:solidFill>
                  </a:tcPr>
                </a:tc>
                <a:tc>
                  <a:txBody>
                    <a:bodyPr/>
                    <a:lstStyle/>
                    <a:p>
                      <a:pPr algn="l" fontAlgn="t"/>
                      <a:r>
                        <a:rPr lang="en-US" sz="900" b="1" u="sng" cap="all">
                          <a:solidFill>
                            <a:srgbClr val="666666"/>
                          </a:solidFill>
                          <a:effectLst/>
                          <a:latin typeface="Verdana" panose="020B0604030504040204" pitchFamily="34" charset="0"/>
                          <a:hlinkClick r:id="rId42"/>
                        </a:rPr>
                        <a:t>ITALY</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solidFill>
                      <a:srgbClr val="EEEEEE"/>
                    </a:solidFill>
                  </a:tcPr>
                </a:tc>
                <a:tc>
                  <a:txBody>
                    <a:bodyPr/>
                    <a:lstStyle/>
                    <a:p>
                      <a:pPr algn="r" fontAlgn="t"/>
                      <a:r>
                        <a:rPr lang="en-US" sz="900">
                          <a:solidFill>
                            <a:srgbClr val="707070"/>
                          </a:solidFill>
                          <a:effectLst/>
                          <a:latin typeface="Verdana" panose="020B0604030504040204" pitchFamily="34" charset="0"/>
                        </a:rPr>
                        <a:t>4</a:t>
                      </a:r>
                    </a:p>
                  </a:txBody>
                  <a:tcPr marL="25120" marR="50239" marT="24115" marB="24115">
                    <a:lnL>
                      <a:noFill/>
                    </a:lnL>
                    <a:lnR>
                      <a:noFill/>
                    </a:lnR>
                    <a:lnT>
                      <a:noFill/>
                    </a:lnT>
                    <a:lnB>
                      <a:noFill/>
                    </a:lnB>
                    <a:solidFill>
                      <a:srgbClr val="EEEEEE"/>
                    </a:solidFill>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solidFill>
                      <a:srgbClr val="EEEEEE"/>
                    </a:solidFill>
                  </a:tcPr>
                </a:tc>
                <a:extLst>
                  <a:ext uri="{0D108BD9-81ED-4DB2-BD59-A6C34878D82A}">
                    <a16:rowId xmlns:a16="http://schemas.microsoft.com/office/drawing/2014/main" val="2199332179"/>
                  </a:ext>
                </a:extLst>
              </a:tr>
              <a:tr h="225072">
                <a:tc>
                  <a:txBody>
                    <a:bodyPr/>
                    <a:lstStyle/>
                    <a:p>
                      <a:pPr algn="l" fontAlgn="ctr"/>
                      <a:r>
                        <a:rPr lang="en-US" sz="900" b="1">
                          <a:solidFill>
                            <a:srgbClr val="999999"/>
                          </a:solidFill>
                          <a:effectLst/>
                          <a:latin typeface="Verdana" panose="020B0604030504040204" pitchFamily="34" charset="0"/>
                        </a:rPr>
                        <a:t>179</a:t>
                      </a:r>
                    </a:p>
                  </a:txBody>
                  <a:tcPr marL="50239" marR="48230" marT="24115" marB="24115" anchor="ctr">
                    <a:lnL>
                      <a:noFill/>
                    </a:lnL>
                    <a:lnR>
                      <a:noFill/>
                    </a:lnR>
                    <a:lnT>
                      <a:noFill/>
                    </a:lnT>
                    <a:lnB>
                      <a:noFill/>
                    </a:lnB>
                  </a:tcPr>
                </a:tc>
                <a:tc>
                  <a:txBody>
                    <a:bodyPr/>
                    <a:lstStyle/>
                    <a:p>
                      <a:pPr algn="l" fontAlgn="t"/>
                      <a:r>
                        <a:rPr lang="en-US" sz="900" b="1" u="sng" cap="all">
                          <a:solidFill>
                            <a:srgbClr val="666666"/>
                          </a:solidFill>
                          <a:effectLst/>
                          <a:latin typeface="Verdana" panose="020B0604030504040204" pitchFamily="34" charset="0"/>
                          <a:hlinkClick r:id="rId43"/>
                        </a:rPr>
                        <a:t>KUWAIT</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tcPr>
                </a:tc>
                <a:tc>
                  <a:txBody>
                    <a:bodyPr/>
                    <a:lstStyle/>
                    <a:p>
                      <a:pPr algn="r" fontAlgn="t"/>
                      <a:r>
                        <a:rPr lang="en-US" sz="900">
                          <a:solidFill>
                            <a:srgbClr val="707070"/>
                          </a:solidFill>
                          <a:effectLst/>
                          <a:latin typeface="Verdana" panose="020B0604030504040204" pitchFamily="34" charset="0"/>
                        </a:rPr>
                        <a:t>4</a:t>
                      </a:r>
                    </a:p>
                  </a:txBody>
                  <a:tcPr marL="25120" marR="50239" marT="24115" marB="24115">
                    <a:lnL>
                      <a:noFill/>
                    </a:lnL>
                    <a:lnR>
                      <a:noFill/>
                    </a:lnR>
                    <a:lnT>
                      <a:noFill/>
                    </a:lnT>
                    <a:lnB>
                      <a:noFill/>
                    </a:lnB>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tcPr>
                </a:tc>
                <a:extLst>
                  <a:ext uri="{0D108BD9-81ED-4DB2-BD59-A6C34878D82A}">
                    <a16:rowId xmlns:a16="http://schemas.microsoft.com/office/drawing/2014/main" val="561556427"/>
                  </a:ext>
                </a:extLst>
              </a:tr>
              <a:tr h="225072">
                <a:tc>
                  <a:txBody>
                    <a:bodyPr/>
                    <a:lstStyle/>
                    <a:p>
                      <a:pPr algn="l" fontAlgn="ctr"/>
                      <a:r>
                        <a:rPr lang="en-US" sz="900" b="1">
                          <a:solidFill>
                            <a:srgbClr val="999999"/>
                          </a:solidFill>
                          <a:effectLst/>
                          <a:latin typeface="Verdana" panose="020B0604030504040204" pitchFamily="34" charset="0"/>
                        </a:rPr>
                        <a:t>180</a:t>
                      </a:r>
                    </a:p>
                  </a:txBody>
                  <a:tcPr marL="50239" marR="48230" marT="24115" marB="24115" anchor="ctr">
                    <a:lnL>
                      <a:noFill/>
                    </a:lnL>
                    <a:lnR>
                      <a:noFill/>
                    </a:lnR>
                    <a:lnT>
                      <a:noFill/>
                    </a:lnT>
                    <a:lnB>
                      <a:noFill/>
                    </a:lnB>
                    <a:solidFill>
                      <a:srgbClr val="EEEEEE"/>
                    </a:solidFill>
                  </a:tcPr>
                </a:tc>
                <a:tc>
                  <a:txBody>
                    <a:bodyPr/>
                    <a:lstStyle/>
                    <a:p>
                      <a:pPr algn="l" fontAlgn="t"/>
                      <a:r>
                        <a:rPr lang="en-US" sz="900" b="1" u="sng" cap="all">
                          <a:solidFill>
                            <a:srgbClr val="666666"/>
                          </a:solidFill>
                          <a:effectLst/>
                          <a:latin typeface="Verdana" panose="020B0604030504040204" pitchFamily="34" charset="0"/>
                          <a:hlinkClick r:id="rId44"/>
                        </a:rPr>
                        <a:t>CZECHIA</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solidFill>
                      <a:srgbClr val="EEEEEE"/>
                    </a:solidFill>
                  </a:tcPr>
                </a:tc>
                <a:tc>
                  <a:txBody>
                    <a:bodyPr/>
                    <a:lstStyle/>
                    <a:p>
                      <a:pPr algn="r" fontAlgn="t"/>
                      <a:r>
                        <a:rPr lang="en-US" sz="900">
                          <a:solidFill>
                            <a:srgbClr val="707070"/>
                          </a:solidFill>
                          <a:effectLst/>
                          <a:latin typeface="Verdana" panose="020B0604030504040204" pitchFamily="34" charset="0"/>
                        </a:rPr>
                        <a:t>4</a:t>
                      </a:r>
                    </a:p>
                  </a:txBody>
                  <a:tcPr marL="25120" marR="50239" marT="24115" marB="24115">
                    <a:lnL>
                      <a:noFill/>
                    </a:lnL>
                    <a:lnR>
                      <a:noFill/>
                    </a:lnR>
                    <a:lnT>
                      <a:noFill/>
                    </a:lnT>
                    <a:lnB>
                      <a:noFill/>
                    </a:lnB>
                    <a:solidFill>
                      <a:srgbClr val="EEEEEE"/>
                    </a:solidFill>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solidFill>
                      <a:srgbClr val="EEEEEE"/>
                    </a:solidFill>
                  </a:tcPr>
                </a:tc>
                <a:extLst>
                  <a:ext uri="{0D108BD9-81ED-4DB2-BD59-A6C34878D82A}">
                    <a16:rowId xmlns:a16="http://schemas.microsoft.com/office/drawing/2014/main" val="2792395675"/>
                  </a:ext>
                </a:extLst>
              </a:tr>
              <a:tr h="225072">
                <a:tc>
                  <a:txBody>
                    <a:bodyPr/>
                    <a:lstStyle/>
                    <a:p>
                      <a:pPr algn="l" fontAlgn="ctr"/>
                      <a:r>
                        <a:rPr lang="en-US" sz="900" b="1">
                          <a:solidFill>
                            <a:srgbClr val="999999"/>
                          </a:solidFill>
                          <a:effectLst/>
                          <a:latin typeface="Verdana" panose="020B0604030504040204" pitchFamily="34" charset="0"/>
                        </a:rPr>
                        <a:t>181</a:t>
                      </a:r>
                    </a:p>
                  </a:txBody>
                  <a:tcPr marL="50239" marR="48230" marT="24115" marB="24115" anchor="ctr">
                    <a:lnL>
                      <a:noFill/>
                    </a:lnL>
                    <a:lnR>
                      <a:noFill/>
                    </a:lnR>
                    <a:lnT>
                      <a:noFill/>
                    </a:lnT>
                    <a:lnB>
                      <a:noFill/>
                    </a:lnB>
                  </a:tcPr>
                </a:tc>
                <a:tc>
                  <a:txBody>
                    <a:bodyPr/>
                    <a:lstStyle/>
                    <a:p>
                      <a:pPr algn="l" fontAlgn="t"/>
                      <a:r>
                        <a:rPr lang="en-US" sz="900" b="1" u="sng" cap="all">
                          <a:solidFill>
                            <a:srgbClr val="666666"/>
                          </a:solidFill>
                          <a:effectLst/>
                          <a:latin typeface="Verdana" panose="020B0604030504040204" pitchFamily="34" charset="0"/>
                          <a:hlinkClick r:id="rId45"/>
                        </a:rPr>
                        <a:t>FINLAND</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tcPr>
                </a:tc>
                <a:tc>
                  <a:txBody>
                    <a:bodyPr/>
                    <a:lstStyle/>
                    <a:p>
                      <a:pPr algn="r" fontAlgn="t"/>
                      <a:r>
                        <a:rPr lang="en-US" sz="900">
                          <a:solidFill>
                            <a:srgbClr val="707070"/>
                          </a:solidFill>
                          <a:effectLst/>
                          <a:latin typeface="Verdana" panose="020B0604030504040204" pitchFamily="34" charset="0"/>
                        </a:rPr>
                        <a:t>3</a:t>
                      </a:r>
                    </a:p>
                  </a:txBody>
                  <a:tcPr marL="25120" marR="50239" marT="24115" marB="24115">
                    <a:lnL>
                      <a:noFill/>
                    </a:lnL>
                    <a:lnR>
                      <a:noFill/>
                    </a:lnR>
                    <a:lnT>
                      <a:noFill/>
                    </a:lnT>
                    <a:lnB>
                      <a:noFill/>
                    </a:lnB>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tcPr>
                </a:tc>
                <a:extLst>
                  <a:ext uri="{0D108BD9-81ED-4DB2-BD59-A6C34878D82A}">
                    <a16:rowId xmlns:a16="http://schemas.microsoft.com/office/drawing/2014/main" val="3351980641"/>
                  </a:ext>
                </a:extLst>
              </a:tr>
              <a:tr h="225072">
                <a:tc>
                  <a:txBody>
                    <a:bodyPr/>
                    <a:lstStyle/>
                    <a:p>
                      <a:pPr algn="l" fontAlgn="ctr"/>
                      <a:r>
                        <a:rPr lang="en-US" sz="900" b="1">
                          <a:solidFill>
                            <a:srgbClr val="999999"/>
                          </a:solidFill>
                          <a:effectLst/>
                          <a:latin typeface="Verdana" panose="020B0604030504040204" pitchFamily="34" charset="0"/>
                        </a:rPr>
                        <a:t>182</a:t>
                      </a:r>
                    </a:p>
                  </a:txBody>
                  <a:tcPr marL="50239" marR="48230" marT="24115" marB="24115" anchor="ctr">
                    <a:lnL>
                      <a:noFill/>
                    </a:lnL>
                    <a:lnR>
                      <a:noFill/>
                    </a:lnR>
                    <a:lnT>
                      <a:noFill/>
                    </a:lnT>
                    <a:lnB>
                      <a:noFill/>
                    </a:lnB>
                    <a:solidFill>
                      <a:srgbClr val="EEEEEE"/>
                    </a:solidFill>
                  </a:tcPr>
                </a:tc>
                <a:tc>
                  <a:txBody>
                    <a:bodyPr/>
                    <a:lstStyle/>
                    <a:p>
                      <a:pPr algn="l" fontAlgn="t"/>
                      <a:r>
                        <a:rPr lang="en-US" sz="900" b="1" u="sng" cap="all">
                          <a:solidFill>
                            <a:srgbClr val="666666"/>
                          </a:solidFill>
                          <a:effectLst/>
                          <a:latin typeface="Verdana" panose="020B0604030504040204" pitchFamily="34" charset="0"/>
                          <a:hlinkClick r:id="rId46"/>
                        </a:rPr>
                        <a:t>POLAND</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solidFill>
                      <a:srgbClr val="EEEEEE"/>
                    </a:solidFill>
                  </a:tcPr>
                </a:tc>
                <a:tc>
                  <a:txBody>
                    <a:bodyPr/>
                    <a:lstStyle/>
                    <a:p>
                      <a:pPr algn="r" fontAlgn="t"/>
                      <a:r>
                        <a:rPr lang="en-US" sz="900">
                          <a:solidFill>
                            <a:srgbClr val="707070"/>
                          </a:solidFill>
                          <a:effectLst/>
                          <a:latin typeface="Verdana" panose="020B0604030504040204" pitchFamily="34" charset="0"/>
                        </a:rPr>
                        <a:t>3</a:t>
                      </a:r>
                    </a:p>
                  </a:txBody>
                  <a:tcPr marL="25120" marR="50239" marT="24115" marB="24115">
                    <a:lnL>
                      <a:noFill/>
                    </a:lnL>
                    <a:lnR>
                      <a:noFill/>
                    </a:lnR>
                    <a:lnT>
                      <a:noFill/>
                    </a:lnT>
                    <a:lnB>
                      <a:noFill/>
                    </a:lnB>
                    <a:solidFill>
                      <a:srgbClr val="EEEEEE"/>
                    </a:solidFill>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solidFill>
                      <a:srgbClr val="EEEEEE"/>
                    </a:solidFill>
                  </a:tcPr>
                </a:tc>
                <a:extLst>
                  <a:ext uri="{0D108BD9-81ED-4DB2-BD59-A6C34878D82A}">
                    <a16:rowId xmlns:a16="http://schemas.microsoft.com/office/drawing/2014/main" val="2120937413"/>
                  </a:ext>
                </a:extLst>
              </a:tr>
              <a:tr h="225072">
                <a:tc>
                  <a:txBody>
                    <a:bodyPr/>
                    <a:lstStyle/>
                    <a:p>
                      <a:pPr algn="l" fontAlgn="ctr"/>
                      <a:r>
                        <a:rPr lang="en-US" sz="900" b="1">
                          <a:solidFill>
                            <a:srgbClr val="999999"/>
                          </a:solidFill>
                          <a:effectLst/>
                          <a:latin typeface="Verdana" panose="020B0604030504040204" pitchFamily="34" charset="0"/>
                        </a:rPr>
                        <a:t>183</a:t>
                      </a:r>
                    </a:p>
                  </a:txBody>
                  <a:tcPr marL="50239" marR="48230" marT="24115" marB="24115" anchor="ctr">
                    <a:lnL>
                      <a:noFill/>
                    </a:lnL>
                    <a:lnR>
                      <a:noFill/>
                    </a:lnR>
                    <a:lnT>
                      <a:noFill/>
                    </a:lnT>
                    <a:lnB>
                      <a:noFill/>
                    </a:lnB>
                  </a:tcPr>
                </a:tc>
                <a:tc>
                  <a:txBody>
                    <a:bodyPr/>
                    <a:lstStyle/>
                    <a:p>
                      <a:pPr algn="l" fontAlgn="t"/>
                      <a:r>
                        <a:rPr lang="en-US" sz="900" b="1" u="sng" cap="all">
                          <a:solidFill>
                            <a:srgbClr val="666666"/>
                          </a:solidFill>
                          <a:effectLst/>
                          <a:latin typeface="Verdana" panose="020B0604030504040204" pitchFamily="34" charset="0"/>
                          <a:hlinkClick r:id="rId47"/>
                        </a:rPr>
                        <a:t>ICELAND</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tcPr>
                </a:tc>
                <a:tc>
                  <a:txBody>
                    <a:bodyPr/>
                    <a:lstStyle/>
                    <a:p>
                      <a:pPr algn="r" fontAlgn="t"/>
                      <a:r>
                        <a:rPr lang="en-US" sz="900">
                          <a:solidFill>
                            <a:srgbClr val="707070"/>
                          </a:solidFill>
                          <a:effectLst/>
                          <a:latin typeface="Verdana" panose="020B0604030504040204" pitchFamily="34" charset="0"/>
                        </a:rPr>
                        <a:t>3</a:t>
                      </a:r>
                    </a:p>
                  </a:txBody>
                  <a:tcPr marL="25120" marR="50239" marT="24115" marB="24115">
                    <a:lnL>
                      <a:noFill/>
                    </a:lnL>
                    <a:lnR>
                      <a:noFill/>
                    </a:lnR>
                    <a:lnT>
                      <a:noFill/>
                    </a:lnT>
                    <a:lnB>
                      <a:noFill/>
                    </a:lnB>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tcPr>
                </a:tc>
                <a:extLst>
                  <a:ext uri="{0D108BD9-81ED-4DB2-BD59-A6C34878D82A}">
                    <a16:rowId xmlns:a16="http://schemas.microsoft.com/office/drawing/2014/main" val="796435348"/>
                  </a:ext>
                </a:extLst>
              </a:tr>
              <a:tr h="225072">
                <a:tc>
                  <a:txBody>
                    <a:bodyPr/>
                    <a:lstStyle/>
                    <a:p>
                      <a:pPr algn="l" fontAlgn="ctr"/>
                      <a:r>
                        <a:rPr lang="en-US" sz="900" b="1">
                          <a:solidFill>
                            <a:srgbClr val="999999"/>
                          </a:solidFill>
                          <a:effectLst/>
                          <a:latin typeface="Verdana" panose="020B0604030504040204" pitchFamily="34" charset="0"/>
                        </a:rPr>
                        <a:t>184</a:t>
                      </a:r>
                    </a:p>
                  </a:txBody>
                  <a:tcPr marL="50239" marR="48230" marT="24115" marB="24115" anchor="ctr">
                    <a:lnL>
                      <a:noFill/>
                    </a:lnL>
                    <a:lnR>
                      <a:noFill/>
                    </a:lnR>
                    <a:lnT>
                      <a:noFill/>
                    </a:lnT>
                    <a:lnB>
                      <a:noFill/>
                    </a:lnB>
                    <a:solidFill>
                      <a:srgbClr val="EEEEEE"/>
                    </a:solidFill>
                  </a:tcPr>
                </a:tc>
                <a:tc>
                  <a:txBody>
                    <a:bodyPr/>
                    <a:lstStyle/>
                    <a:p>
                      <a:pPr algn="l" fontAlgn="t"/>
                      <a:r>
                        <a:rPr lang="en-US" sz="900" b="1" u="sng" cap="all">
                          <a:solidFill>
                            <a:srgbClr val="666666"/>
                          </a:solidFill>
                          <a:effectLst/>
                          <a:latin typeface="Verdana" panose="020B0604030504040204" pitchFamily="34" charset="0"/>
                          <a:hlinkClick r:id="rId48"/>
                        </a:rPr>
                        <a:t>GREECE</a:t>
                      </a:r>
                      <a:r>
                        <a:rPr lang="en-US" sz="900" b="1" u="sng" cap="all">
                          <a:solidFill>
                            <a:srgbClr val="666666"/>
                          </a:solidFill>
                          <a:effectLst/>
                          <a:latin typeface="Verdana" panose="020B0604030504040204" pitchFamily="34" charset="0"/>
                        </a:rPr>
                        <a:t>. Best</a:t>
                      </a:r>
                      <a:endParaRPr lang="en-US" sz="900" b="1">
                        <a:solidFill>
                          <a:srgbClr val="666666"/>
                        </a:solidFill>
                        <a:effectLst/>
                        <a:latin typeface="Verdana" panose="020B0604030504040204" pitchFamily="34" charset="0"/>
                      </a:endParaRPr>
                    </a:p>
                  </a:txBody>
                  <a:tcPr marL="100479" marR="48230" marT="40191" marB="40191">
                    <a:lnL>
                      <a:noFill/>
                    </a:lnL>
                    <a:lnR>
                      <a:noFill/>
                    </a:lnR>
                    <a:lnT>
                      <a:noFill/>
                    </a:lnT>
                    <a:lnB>
                      <a:noFill/>
                    </a:lnB>
                    <a:solidFill>
                      <a:srgbClr val="EEEEEE"/>
                    </a:solidFill>
                  </a:tcPr>
                </a:tc>
                <a:tc>
                  <a:txBody>
                    <a:bodyPr/>
                    <a:lstStyle/>
                    <a:p>
                      <a:pPr algn="r" fontAlgn="t"/>
                      <a:r>
                        <a:rPr lang="en-US" sz="900">
                          <a:solidFill>
                            <a:srgbClr val="707070"/>
                          </a:solidFill>
                          <a:effectLst/>
                          <a:latin typeface="Verdana" panose="020B0604030504040204" pitchFamily="34" charset="0"/>
                        </a:rPr>
                        <a:t>3</a:t>
                      </a:r>
                    </a:p>
                  </a:txBody>
                  <a:tcPr marL="25120" marR="50239" marT="24115" marB="24115">
                    <a:lnL>
                      <a:noFill/>
                    </a:lnL>
                    <a:lnR>
                      <a:noFill/>
                    </a:lnR>
                    <a:lnT>
                      <a:noFill/>
                    </a:lnT>
                    <a:lnB>
                      <a:noFill/>
                    </a:lnB>
                    <a:solidFill>
                      <a:srgbClr val="EEEEEE"/>
                    </a:solidFill>
                  </a:tcPr>
                </a:tc>
                <a:tc>
                  <a:txBody>
                    <a:bodyPr/>
                    <a:lstStyle/>
                    <a:p>
                      <a:pPr algn="l" fontAlgn="t"/>
                      <a:endParaRPr lang="en-US" sz="900">
                        <a:solidFill>
                          <a:srgbClr val="707070"/>
                        </a:solidFill>
                        <a:effectLst/>
                        <a:latin typeface="Verdana" panose="020B0604030504040204" pitchFamily="34" charset="0"/>
                      </a:endParaRPr>
                    </a:p>
                  </a:txBody>
                  <a:tcPr marL="50239" marR="48230" marT="24115" marB="24115">
                    <a:lnL>
                      <a:noFill/>
                    </a:lnL>
                    <a:lnR>
                      <a:noFill/>
                    </a:lnR>
                    <a:lnT>
                      <a:noFill/>
                    </a:lnT>
                    <a:lnB>
                      <a:noFill/>
                    </a:lnB>
                    <a:solidFill>
                      <a:srgbClr val="EEEEEE"/>
                    </a:solidFill>
                  </a:tcPr>
                </a:tc>
                <a:extLst>
                  <a:ext uri="{0D108BD9-81ED-4DB2-BD59-A6C34878D82A}">
                    <a16:rowId xmlns:a16="http://schemas.microsoft.com/office/drawing/2014/main" val="2267111849"/>
                  </a:ext>
                </a:extLst>
              </a:tr>
            </a:tbl>
          </a:graphicData>
        </a:graphic>
      </p:graphicFrame>
      <p:sp>
        <p:nvSpPr>
          <p:cNvPr id="6" name="TextBox 5">
            <a:extLst>
              <a:ext uri="{FF2B5EF4-FFF2-40B4-BE49-F238E27FC236}">
                <a16:creationId xmlns:a16="http://schemas.microsoft.com/office/drawing/2014/main" id="{75134B97-373E-BE44-97F9-5691F55F048A}"/>
              </a:ext>
            </a:extLst>
          </p:cNvPr>
          <p:cNvSpPr txBox="1"/>
          <p:nvPr/>
        </p:nvSpPr>
        <p:spPr>
          <a:xfrm>
            <a:off x="7038753" y="5805377"/>
            <a:ext cx="4221126" cy="646331"/>
          </a:xfrm>
          <a:prstGeom prst="rect">
            <a:avLst/>
          </a:prstGeom>
          <a:noFill/>
        </p:spPr>
        <p:txBody>
          <a:bodyPr wrap="square" rtlCol="0">
            <a:spAutoFit/>
          </a:bodyPr>
          <a:lstStyle/>
          <a:p>
            <a:pPr algn="ctr"/>
            <a:r>
              <a:rPr lang="en-US"/>
              <a:t>Reported by the CIA</a:t>
            </a:r>
          </a:p>
          <a:p>
            <a:pPr algn="ctr"/>
            <a:r>
              <a:rPr lang="en-US"/>
              <a:t>Based on  2015 data</a:t>
            </a:r>
          </a:p>
        </p:txBody>
      </p:sp>
    </p:spTree>
    <p:extLst>
      <p:ext uri="{BB962C8B-B14F-4D97-AF65-F5344CB8AC3E}">
        <p14:creationId xmlns:p14="http://schemas.microsoft.com/office/powerpoint/2010/main" val="274102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6B5B8E-D28B-634F-A50F-ADBC0A0FB65E}"/>
              </a:ext>
            </a:extLst>
          </p:cNvPr>
          <p:cNvPicPr>
            <a:picLocks noChangeAspect="1"/>
          </p:cNvPicPr>
          <p:nvPr/>
        </p:nvPicPr>
        <p:blipFill>
          <a:blip r:embed="rId2"/>
          <a:stretch>
            <a:fillRect/>
          </a:stretch>
        </p:blipFill>
        <p:spPr>
          <a:xfrm>
            <a:off x="1903684" y="0"/>
            <a:ext cx="7584675" cy="6858000"/>
          </a:xfrm>
          <a:prstGeom prst="rect">
            <a:avLst/>
          </a:prstGeom>
        </p:spPr>
      </p:pic>
      <p:sp>
        <p:nvSpPr>
          <p:cNvPr id="3" name="Rectangle 2">
            <a:extLst>
              <a:ext uri="{FF2B5EF4-FFF2-40B4-BE49-F238E27FC236}">
                <a16:creationId xmlns:a16="http://schemas.microsoft.com/office/drawing/2014/main" id="{C5C52B56-DA4D-4443-ADBC-6A97342BFD63}"/>
              </a:ext>
            </a:extLst>
          </p:cNvPr>
          <p:cNvSpPr/>
          <p:nvPr/>
        </p:nvSpPr>
        <p:spPr>
          <a:xfrm>
            <a:off x="6259484" y="756458"/>
            <a:ext cx="2327563" cy="38903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7EBF988-60E2-6E47-9362-9A904A70E3F9}"/>
              </a:ext>
            </a:extLst>
          </p:cNvPr>
          <p:cNvSpPr txBox="1"/>
          <p:nvPr/>
        </p:nvSpPr>
        <p:spPr>
          <a:xfrm>
            <a:off x="297711" y="1501307"/>
            <a:ext cx="2073349" cy="2308324"/>
          </a:xfrm>
          <a:prstGeom prst="rect">
            <a:avLst/>
          </a:prstGeom>
          <a:noFill/>
        </p:spPr>
        <p:txBody>
          <a:bodyPr wrap="square" rtlCol="0">
            <a:spAutoFit/>
          </a:bodyPr>
          <a:lstStyle/>
          <a:p>
            <a:r>
              <a:rPr lang="en-US"/>
              <a:t>Which Texas Region has the worst maternal mortality rate?</a:t>
            </a:r>
          </a:p>
          <a:p>
            <a:endParaRPr lang="en-US"/>
          </a:p>
          <a:p>
            <a:endParaRPr lang="en-US"/>
          </a:p>
          <a:p>
            <a:r>
              <a:rPr lang="en-US"/>
              <a:t>Which Region has the best?</a:t>
            </a:r>
          </a:p>
        </p:txBody>
      </p:sp>
    </p:spTree>
    <p:extLst>
      <p:ext uri="{BB962C8B-B14F-4D97-AF65-F5344CB8AC3E}">
        <p14:creationId xmlns:p14="http://schemas.microsoft.com/office/powerpoint/2010/main" val="3945161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8CBDD2-90B0-4D40-B3DC-4B9AFB05F346}"/>
              </a:ext>
            </a:extLst>
          </p:cNvPr>
          <p:cNvPicPr>
            <a:picLocks noChangeAspect="1"/>
          </p:cNvPicPr>
          <p:nvPr/>
        </p:nvPicPr>
        <p:blipFill>
          <a:blip r:embed="rId2"/>
          <a:stretch>
            <a:fillRect/>
          </a:stretch>
        </p:blipFill>
        <p:spPr>
          <a:xfrm>
            <a:off x="2101585" y="-199696"/>
            <a:ext cx="7584675" cy="6858000"/>
          </a:xfrm>
          <a:prstGeom prst="rect">
            <a:avLst/>
          </a:prstGeom>
        </p:spPr>
      </p:pic>
      <p:sp>
        <p:nvSpPr>
          <p:cNvPr id="2" name="TextBox 1">
            <a:extLst>
              <a:ext uri="{FF2B5EF4-FFF2-40B4-BE49-F238E27FC236}">
                <a16:creationId xmlns:a16="http://schemas.microsoft.com/office/drawing/2014/main" id="{E9810D92-1854-FE49-B720-C5BF850F9868}"/>
              </a:ext>
            </a:extLst>
          </p:cNvPr>
          <p:cNvSpPr txBox="1"/>
          <p:nvPr/>
        </p:nvSpPr>
        <p:spPr>
          <a:xfrm>
            <a:off x="9106786" y="2410784"/>
            <a:ext cx="2887133" cy="3139321"/>
          </a:xfrm>
          <a:prstGeom prst="rect">
            <a:avLst/>
          </a:prstGeom>
          <a:noFill/>
        </p:spPr>
        <p:txBody>
          <a:bodyPr wrap="square" rtlCol="0">
            <a:spAutoFit/>
          </a:bodyPr>
          <a:lstStyle/>
          <a:p>
            <a:r>
              <a:rPr lang="en-US" dirty="0"/>
              <a:t>Why are these rates so much higher than previous CIA slide.</a:t>
            </a:r>
          </a:p>
          <a:p>
            <a:endParaRPr lang="en-US" dirty="0"/>
          </a:p>
          <a:p>
            <a:endParaRPr lang="en-US"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p:txBody>
      </p:sp>
      <p:sp>
        <p:nvSpPr>
          <p:cNvPr id="6" name="TextBox 5">
            <a:extLst>
              <a:ext uri="{FF2B5EF4-FFF2-40B4-BE49-F238E27FC236}">
                <a16:creationId xmlns:a16="http://schemas.microsoft.com/office/drawing/2014/main" id="{90086839-8081-C545-BE2B-0E46F14AC66A}"/>
              </a:ext>
            </a:extLst>
          </p:cNvPr>
          <p:cNvSpPr txBox="1"/>
          <p:nvPr/>
        </p:nvSpPr>
        <p:spPr>
          <a:xfrm>
            <a:off x="8527312" y="805358"/>
            <a:ext cx="1158948" cy="369332"/>
          </a:xfrm>
          <a:prstGeom prst="rect">
            <a:avLst/>
          </a:prstGeom>
          <a:noFill/>
        </p:spPr>
        <p:txBody>
          <a:bodyPr wrap="square" rtlCol="0">
            <a:spAutoFit/>
          </a:bodyPr>
          <a:lstStyle/>
          <a:p>
            <a:r>
              <a:rPr lang="en-US"/>
              <a:t>Worst</a:t>
            </a:r>
          </a:p>
        </p:txBody>
      </p:sp>
      <p:sp>
        <p:nvSpPr>
          <p:cNvPr id="7" name="TextBox 6">
            <a:extLst>
              <a:ext uri="{FF2B5EF4-FFF2-40B4-BE49-F238E27FC236}">
                <a16:creationId xmlns:a16="http://schemas.microsoft.com/office/drawing/2014/main" id="{9932C5C8-617E-194C-B1A2-5C2E21252228}"/>
              </a:ext>
            </a:extLst>
          </p:cNvPr>
          <p:cNvSpPr txBox="1"/>
          <p:nvPr/>
        </p:nvSpPr>
        <p:spPr>
          <a:xfrm>
            <a:off x="8527312" y="3702941"/>
            <a:ext cx="701748" cy="369332"/>
          </a:xfrm>
          <a:prstGeom prst="rect">
            <a:avLst/>
          </a:prstGeom>
          <a:noFill/>
        </p:spPr>
        <p:txBody>
          <a:bodyPr wrap="square" rtlCol="0">
            <a:spAutoFit/>
          </a:bodyPr>
          <a:lstStyle/>
          <a:p>
            <a:r>
              <a:rPr lang="en-US"/>
              <a:t>Best</a:t>
            </a:r>
          </a:p>
        </p:txBody>
      </p:sp>
      <p:sp>
        <p:nvSpPr>
          <p:cNvPr id="4" name="Oval 3">
            <a:extLst>
              <a:ext uri="{FF2B5EF4-FFF2-40B4-BE49-F238E27FC236}">
                <a16:creationId xmlns:a16="http://schemas.microsoft.com/office/drawing/2014/main" id="{536F8C2E-9370-E540-8C38-31B511CE2726}"/>
              </a:ext>
            </a:extLst>
          </p:cNvPr>
          <p:cNvSpPr/>
          <p:nvPr/>
        </p:nvSpPr>
        <p:spPr>
          <a:xfrm>
            <a:off x="3414713" y="5974591"/>
            <a:ext cx="5814347" cy="6286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7105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C74DD-9B54-1840-8970-E857BDC5F1A8}"/>
              </a:ext>
            </a:extLst>
          </p:cNvPr>
          <p:cNvSpPr>
            <a:spLocks noGrp="1"/>
          </p:cNvSpPr>
          <p:nvPr>
            <p:ph type="title"/>
          </p:nvPr>
        </p:nvSpPr>
        <p:spPr>
          <a:xfrm>
            <a:off x="-487680" y="529333"/>
            <a:ext cx="12041187" cy="1609344"/>
          </a:xfrm>
        </p:spPr>
        <p:txBody>
          <a:bodyPr>
            <a:normAutofit fontScale="90000"/>
          </a:bodyPr>
          <a:lstStyle/>
          <a:p>
            <a:pPr algn="ctr"/>
            <a:r>
              <a:rPr lang="en-US" dirty="0"/>
              <a:t>What is Texas doing about </a:t>
            </a:r>
            <a:br>
              <a:rPr lang="en-US" dirty="0"/>
            </a:br>
            <a:r>
              <a:rPr lang="en-US" dirty="0"/>
              <a:t>maternal mortalities ?</a:t>
            </a:r>
            <a:br>
              <a:rPr lang="en-US" dirty="0"/>
            </a:br>
            <a:endParaRPr lang="en-US" dirty="0"/>
          </a:p>
        </p:txBody>
      </p:sp>
      <p:pic>
        <p:nvPicPr>
          <p:cNvPr id="3" name="Picture 4" descr="https://media3.picsearch.com/is?bmTLTLjbqiQ6v_4pLcucQbirsBrpT_fjMvYhLAEwuu0&amp;height=317">
            <a:extLst>
              <a:ext uri="{FF2B5EF4-FFF2-40B4-BE49-F238E27FC236}">
                <a16:creationId xmlns:a16="http://schemas.microsoft.com/office/drawing/2014/main" id="{B38DA9E5-8227-CD4C-AF24-CC3D5DB4DB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8831" y="1648460"/>
            <a:ext cx="5330724" cy="4955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460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AC9857-547F-0F4C-A0C5-69798994E351}"/>
              </a:ext>
            </a:extLst>
          </p:cNvPr>
          <p:cNvPicPr>
            <a:picLocks noChangeAspect="1"/>
          </p:cNvPicPr>
          <p:nvPr/>
        </p:nvPicPr>
        <p:blipFill>
          <a:blip r:embed="rId2"/>
          <a:stretch>
            <a:fillRect/>
          </a:stretch>
        </p:blipFill>
        <p:spPr>
          <a:xfrm>
            <a:off x="1775460" y="0"/>
            <a:ext cx="8641080" cy="6858000"/>
          </a:xfrm>
          <a:prstGeom prst="rect">
            <a:avLst/>
          </a:prstGeom>
        </p:spPr>
      </p:pic>
    </p:spTree>
    <p:extLst>
      <p:ext uri="{BB962C8B-B14F-4D97-AF65-F5344CB8AC3E}">
        <p14:creationId xmlns:p14="http://schemas.microsoft.com/office/powerpoint/2010/main" val="4287640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99BC21-7F1A-6345-BDC7-187EE6C7293C}"/>
              </a:ext>
            </a:extLst>
          </p:cNvPr>
          <p:cNvSpPr/>
          <p:nvPr/>
        </p:nvSpPr>
        <p:spPr>
          <a:xfrm>
            <a:off x="1418896" y="588579"/>
            <a:ext cx="8902262" cy="4893647"/>
          </a:xfrm>
          <a:prstGeom prst="rect">
            <a:avLst/>
          </a:prstGeom>
        </p:spPr>
        <p:txBody>
          <a:bodyPr wrap="square">
            <a:spAutoFit/>
          </a:bodyPr>
          <a:lstStyle/>
          <a:p>
            <a:pPr fontAlgn="base"/>
            <a:r>
              <a:rPr lang="en-US" sz="2400" b="1">
                <a:solidFill>
                  <a:srgbClr val="3D3D3E"/>
                </a:solidFill>
              </a:rPr>
              <a:t>Texas AIM- prevent Maternal Death </a:t>
            </a:r>
          </a:p>
          <a:p>
            <a:pPr fontAlgn="base"/>
            <a:endParaRPr lang="en-US" sz="2400">
              <a:solidFill>
                <a:srgbClr val="3D3D3E"/>
              </a:solidFill>
            </a:endParaRPr>
          </a:p>
          <a:p>
            <a:pPr fontAlgn="base"/>
            <a:r>
              <a:rPr lang="en-US" sz="2400">
                <a:solidFill>
                  <a:srgbClr val="3D3D3E"/>
                </a:solidFill>
              </a:rPr>
              <a:t>The Department of State Health Services (DSHS) has teamed up with the national </a:t>
            </a:r>
            <a:r>
              <a:rPr lang="en-US" sz="2400">
                <a:solidFill>
                  <a:srgbClr val="FF0000"/>
                </a:solidFill>
              </a:rPr>
              <a:t>Alliance for Innovation on Maternal</a:t>
            </a:r>
            <a:r>
              <a:rPr lang="en-US" sz="2400">
                <a:solidFill>
                  <a:srgbClr val="3D3D3E"/>
                </a:solidFill>
              </a:rPr>
              <a:t> Health (AIM) and the Texas Hospital Association (</a:t>
            </a:r>
            <a:r>
              <a:rPr lang="en-US" sz="2400">
                <a:solidFill>
                  <a:srgbClr val="FF0000"/>
                </a:solidFill>
              </a:rPr>
              <a:t>THA</a:t>
            </a:r>
            <a:r>
              <a:rPr lang="en-US" sz="2400">
                <a:solidFill>
                  <a:srgbClr val="3D3D3E"/>
                </a:solidFill>
              </a:rPr>
              <a:t>) to create the </a:t>
            </a:r>
            <a:r>
              <a:rPr lang="en-US" sz="2400" err="1">
                <a:solidFill>
                  <a:srgbClr val="3D3D3E"/>
                </a:solidFill>
              </a:rPr>
              <a:t>TexasAIM</a:t>
            </a:r>
            <a:r>
              <a:rPr lang="en-US" sz="2400">
                <a:solidFill>
                  <a:srgbClr val="3D3D3E"/>
                </a:solidFill>
              </a:rPr>
              <a:t> initiative. </a:t>
            </a:r>
          </a:p>
          <a:p>
            <a:pPr fontAlgn="base"/>
            <a:endParaRPr lang="en-US" sz="2400">
              <a:solidFill>
                <a:srgbClr val="3D3D3E"/>
              </a:solidFill>
            </a:endParaRPr>
          </a:p>
          <a:p>
            <a:pPr fontAlgn="base"/>
            <a:endParaRPr lang="en-US" sz="2400">
              <a:solidFill>
                <a:srgbClr val="3D3D3E"/>
              </a:solidFill>
            </a:endParaRPr>
          </a:p>
          <a:p>
            <a:pPr fontAlgn="base"/>
            <a:r>
              <a:rPr lang="en-US" sz="2400" err="1">
                <a:solidFill>
                  <a:srgbClr val="3D3D3E"/>
                </a:solidFill>
              </a:rPr>
              <a:t>TexasAIM</a:t>
            </a:r>
            <a:r>
              <a:rPr lang="en-US" sz="2400">
                <a:solidFill>
                  <a:srgbClr val="3D3D3E"/>
                </a:solidFill>
              </a:rPr>
              <a:t> will help hospitals and clinics in Texas carry out maternal safety projects.</a:t>
            </a:r>
          </a:p>
          <a:p>
            <a:pPr fontAlgn="base"/>
            <a:endParaRPr lang="en-US" sz="2400">
              <a:solidFill>
                <a:srgbClr val="3D3D3E"/>
              </a:solidFill>
            </a:endParaRPr>
          </a:p>
          <a:p>
            <a:pPr fontAlgn="base"/>
            <a:endParaRPr lang="en-US" sz="2400">
              <a:solidFill>
                <a:srgbClr val="3D3D3E"/>
              </a:solidFill>
            </a:endParaRPr>
          </a:p>
          <a:p>
            <a:pPr fontAlgn="base"/>
            <a:endParaRPr lang="en-US" sz="2400">
              <a:solidFill>
                <a:srgbClr val="3D3D3E"/>
              </a:solidFill>
            </a:endParaRPr>
          </a:p>
        </p:txBody>
      </p:sp>
    </p:spTree>
    <p:extLst>
      <p:ext uri="{BB962C8B-B14F-4D97-AF65-F5344CB8AC3E}">
        <p14:creationId xmlns:p14="http://schemas.microsoft.com/office/powerpoint/2010/main" val="1953225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0BC6EA-558A-A947-8397-0947B969D269}"/>
              </a:ext>
            </a:extLst>
          </p:cNvPr>
          <p:cNvSpPr txBox="1"/>
          <p:nvPr/>
        </p:nvSpPr>
        <p:spPr>
          <a:xfrm>
            <a:off x="704193" y="2133599"/>
            <a:ext cx="2259725" cy="2031325"/>
          </a:xfrm>
          <a:prstGeom prst="rect">
            <a:avLst/>
          </a:prstGeom>
          <a:noFill/>
        </p:spPr>
        <p:txBody>
          <a:bodyPr wrap="square" rtlCol="0">
            <a:spAutoFit/>
          </a:bodyPr>
          <a:lstStyle/>
          <a:p>
            <a:r>
              <a:rPr lang="en-US"/>
              <a:t>Voluntary program</a:t>
            </a:r>
          </a:p>
          <a:p>
            <a:endParaRPr lang="en-US"/>
          </a:p>
          <a:p>
            <a:endParaRPr lang="en-US"/>
          </a:p>
          <a:p>
            <a:r>
              <a:rPr lang="en-US"/>
              <a:t>Hospitals and birthing centers being recruited now.</a:t>
            </a:r>
          </a:p>
        </p:txBody>
      </p:sp>
      <p:pic>
        <p:nvPicPr>
          <p:cNvPr id="2049" name="Picture 1" descr="page15image2447531472">
            <a:extLst>
              <a:ext uri="{FF2B5EF4-FFF2-40B4-BE49-F238E27FC236}">
                <a16:creationId xmlns:a16="http://schemas.microsoft.com/office/drawing/2014/main" id="{5B31E409-2E38-4A4B-A807-E4810D017F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04192"/>
            <a:ext cx="7938815" cy="59541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E6A5E4A-627A-5647-9C7B-65835227D69D}"/>
              </a:ext>
            </a:extLst>
          </p:cNvPr>
          <p:cNvSpPr txBox="1"/>
          <p:nvPr/>
        </p:nvSpPr>
        <p:spPr>
          <a:xfrm>
            <a:off x="1697202" y="2028616"/>
            <a:ext cx="1970909" cy="3046988"/>
          </a:xfrm>
          <a:prstGeom prst="rect">
            <a:avLst/>
          </a:prstGeom>
          <a:noFill/>
        </p:spPr>
        <p:txBody>
          <a:bodyPr wrap="square" rtlCol="0">
            <a:spAutoFit/>
          </a:bodyPr>
          <a:lstStyle/>
          <a:p>
            <a:r>
              <a:rPr lang="en-US" sz="1600" b="1"/>
              <a:t>Participation is voluntary</a:t>
            </a:r>
          </a:p>
          <a:p>
            <a:endParaRPr lang="en-US" sz="1600" b="1"/>
          </a:p>
          <a:p>
            <a:endParaRPr lang="en-US" sz="1600" b="1"/>
          </a:p>
          <a:p>
            <a:endParaRPr lang="en-US" sz="1600" b="1"/>
          </a:p>
          <a:p>
            <a:endParaRPr lang="en-US" sz="1600" b="1"/>
          </a:p>
          <a:p>
            <a:endParaRPr lang="en-US" sz="1600" b="1"/>
          </a:p>
          <a:p>
            <a:r>
              <a:rPr lang="en-US" sz="1600" b="1"/>
              <a:t>Hospitals and birthing centers are currently being enrolled in </a:t>
            </a:r>
            <a:r>
              <a:rPr lang="en-US" sz="1600" b="1" err="1"/>
              <a:t>TexasAim</a:t>
            </a:r>
            <a:endParaRPr lang="en-US" sz="1600" b="1"/>
          </a:p>
        </p:txBody>
      </p:sp>
      <p:pic>
        <p:nvPicPr>
          <p:cNvPr id="9" name="Picture 8">
            <a:extLst>
              <a:ext uri="{FF2B5EF4-FFF2-40B4-BE49-F238E27FC236}">
                <a16:creationId xmlns:a16="http://schemas.microsoft.com/office/drawing/2014/main" id="{75F8B457-871A-4F4F-AB2F-C37001F0DB08}"/>
              </a:ext>
            </a:extLst>
          </p:cNvPr>
          <p:cNvPicPr>
            <a:picLocks noChangeAspect="1"/>
          </p:cNvPicPr>
          <p:nvPr/>
        </p:nvPicPr>
        <p:blipFill>
          <a:blip r:embed="rId3"/>
          <a:stretch>
            <a:fillRect/>
          </a:stretch>
        </p:blipFill>
        <p:spPr>
          <a:xfrm>
            <a:off x="3801656" y="907006"/>
            <a:ext cx="4506473" cy="5290207"/>
          </a:xfrm>
          <a:prstGeom prst="rect">
            <a:avLst/>
          </a:prstGeom>
        </p:spPr>
      </p:pic>
      <p:pic>
        <p:nvPicPr>
          <p:cNvPr id="2051" name="Picture 3" descr="page1image1425491376">
            <a:extLst>
              <a:ext uri="{FF2B5EF4-FFF2-40B4-BE49-F238E27FC236}">
                <a16:creationId xmlns:a16="http://schemas.microsoft.com/office/drawing/2014/main" id="{E895C90B-87CA-5449-B2CE-E97A804EC4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1209368" cy="68881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age1image1425484752">
            <a:extLst>
              <a:ext uri="{FF2B5EF4-FFF2-40B4-BE49-F238E27FC236}">
                <a16:creationId xmlns:a16="http://schemas.microsoft.com/office/drawing/2014/main" id="{3615369E-5668-DF44-B26C-DC9E647FFB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778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page1image1425128512">
            <a:extLst>
              <a:ext uri="{FF2B5EF4-FFF2-40B4-BE49-F238E27FC236}">
                <a16:creationId xmlns:a16="http://schemas.microsoft.com/office/drawing/2014/main" id="{5D7E83B0-B5C7-844A-A0F8-1EF2EDC059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778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age1image1425128704">
            <a:extLst>
              <a:ext uri="{FF2B5EF4-FFF2-40B4-BE49-F238E27FC236}">
                <a16:creationId xmlns:a16="http://schemas.microsoft.com/office/drawing/2014/main" id="{2EE1DD6E-4C1B-A64E-BC07-879FDA96EF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778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page1image1425121424">
            <a:extLst>
              <a:ext uri="{FF2B5EF4-FFF2-40B4-BE49-F238E27FC236}">
                <a16:creationId xmlns:a16="http://schemas.microsoft.com/office/drawing/2014/main" id="{8C2E38FB-4FD0-5043-A414-5543AF8D74A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778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age1image1425121680">
            <a:extLst>
              <a:ext uri="{FF2B5EF4-FFF2-40B4-BE49-F238E27FC236}">
                <a16:creationId xmlns:a16="http://schemas.microsoft.com/office/drawing/2014/main" id="{0F2224CD-53FB-C447-AE78-78A4AEF19D8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778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page1image1425486512">
            <a:extLst>
              <a:ext uri="{FF2B5EF4-FFF2-40B4-BE49-F238E27FC236}">
                <a16:creationId xmlns:a16="http://schemas.microsoft.com/office/drawing/2014/main" id="{C29EF88C-46A4-0447-A36A-F3CD2931354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77800" cy="177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EE908E0-D65F-3942-8984-E4EE5389D787}"/>
              </a:ext>
            </a:extLst>
          </p:cNvPr>
          <p:cNvSpPr txBox="1"/>
          <p:nvPr/>
        </p:nvSpPr>
        <p:spPr>
          <a:xfrm>
            <a:off x="8677443" y="1303283"/>
            <a:ext cx="3170620" cy="4185761"/>
          </a:xfrm>
          <a:prstGeom prst="rect">
            <a:avLst/>
          </a:prstGeom>
          <a:noFill/>
        </p:spPr>
        <p:txBody>
          <a:bodyPr wrap="square" rtlCol="0">
            <a:spAutoFit/>
          </a:bodyPr>
          <a:lstStyle/>
          <a:p>
            <a:r>
              <a:rPr lang="en-US" sz="1400"/>
              <a:t>Hemorrhage cart with supplies, checklist, instruction cards on every unit….</a:t>
            </a:r>
          </a:p>
          <a:p>
            <a:endParaRPr lang="en-US" sz="1400"/>
          </a:p>
          <a:p>
            <a:r>
              <a:rPr lang="en-US" sz="1400"/>
              <a:t>Establish a response team….</a:t>
            </a:r>
          </a:p>
          <a:p>
            <a:endParaRPr lang="en-US" sz="1400"/>
          </a:p>
          <a:p>
            <a:endParaRPr lang="en-US" sz="1400"/>
          </a:p>
          <a:p>
            <a:endParaRPr lang="en-US" sz="1400"/>
          </a:p>
          <a:p>
            <a:endParaRPr lang="en-US" sz="1400"/>
          </a:p>
          <a:p>
            <a:r>
              <a:rPr lang="en-US" sz="1400"/>
              <a:t>Assessment of hemorrhage risk….</a:t>
            </a:r>
          </a:p>
          <a:p>
            <a:endParaRPr lang="en-US" sz="1400"/>
          </a:p>
          <a:p>
            <a:endParaRPr lang="en-US" sz="1400"/>
          </a:p>
          <a:p>
            <a:r>
              <a:rPr lang="en-US" sz="1400"/>
              <a:t>Stage-based obstetric hemorrhage response team…</a:t>
            </a:r>
          </a:p>
          <a:p>
            <a:endParaRPr lang="en-US" sz="1400"/>
          </a:p>
          <a:p>
            <a:endParaRPr lang="en-US" sz="1400"/>
          </a:p>
          <a:p>
            <a:endParaRPr lang="en-US" sz="1400"/>
          </a:p>
          <a:p>
            <a:r>
              <a:rPr lang="en-US" sz="1400"/>
              <a:t>Establish a culture of huddles for high-risk patients….</a:t>
            </a:r>
          </a:p>
        </p:txBody>
      </p:sp>
      <p:cxnSp>
        <p:nvCxnSpPr>
          <p:cNvPr id="5" name="Straight Arrow Connector 4">
            <a:extLst>
              <a:ext uri="{FF2B5EF4-FFF2-40B4-BE49-F238E27FC236}">
                <a16:creationId xmlns:a16="http://schemas.microsoft.com/office/drawing/2014/main" id="{7C4E7ABD-A6C0-D94D-8406-C2A51A5068C1}"/>
              </a:ext>
            </a:extLst>
          </p:cNvPr>
          <p:cNvCxnSpPr>
            <a:cxnSpLocks/>
          </p:cNvCxnSpPr>
          <p:nvPr/>
        </p:nvCxnSpPr>
        <p:spPr>
          <a:xfrm flipH="1">
            <a:off x="6533463" y="1648800"/>
            <a:ext cx="2080185" cy="337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B6CDB52-1247-4144-A958-F3F831F9D939}"/>
              </a:ext>
            </a:extLst>
          </p:cNvPr>
          <p:cNvCxnSpPr>
            <a:cxnSpLocks/>
          </p:cNvCxnSpPr>
          <p:nvPr/>
        </p:nvCxnSpPr>
        <p:spPr>
          <a:xfrm flipH="1">
            <a:off x="6711570" y="2375338"/>
            <a:ext cx="1965873" cy="294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D868523-6EA1-AA49-A56C-E63F4DC06595}"/>
              </a:ext>
            </a:extLst>
          </p:cNvPr>
          <p:cNvCxnSpPr>
            <a:cxnSpLocks/>
            <a:stCxn id="3" idx="1"/>
          </p:cNvCxnSpPr>
          <p:nvPr/>
        </p:nvCxnSpPr>
        <p:spPr>
          <a:xfrm flipH="1">
            <a:off x="6711573" y="3396164"/>
            <a:ext cx="1965870" cy="2069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0BA700E-BA3B-604E-BB86-0BCA9141CD17}"/>
              </a:ext>
            </a:extLst>
          </p:cNvPr>
          <p:cNvCxnSpPr>
            <a:cxnSpLocks/>
          </p:cNvCxnSpPr>
          <p:nvPr/>
        </p:nvCxnSpPr>
        <p:spPr>
          <a:xfrm flipH="1">
            <a:off x="6590428" y="5058157"/>
            <a:ext cx="1851246" cy="298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FC26E71-B7C2-174C-9CC4-ABEF57D38DFD}"/>
              </a:ext>
            </a:extLst>
          </p:cNvPr>
          <p:cNvCxnSpPr>
            <a:cxnSpLocks/>
          </p:cNvCxnSpPr>
          <p:nvPr/>
        </p:nvCxnSpPr>
        <p:spPr>
          <a:xfrm flipH="1">
            <a:off x="6829455" y="4242816"/>
            <a:ext cx="1784193" cy="271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32ADE097-6BCB-4E46-8DC4-8F9BBD17844F}"/>
              </a:ext>
            </a:extLst>
          </p:cNvPr>
          <p:cNvSpPr/>
          <p:nvPr/>
        </p:nvSpPr>
        <p:spPr>
          <a:xfrm>
            <a:off x="1519084" y="-153829"/>
            <a:ext cx="10428248" cy="1661993"/>
          </a:xfrm>
          <a:prstGeom prst="rect">
            <a:avLst/>
          </a:prstGeom>
        </p:spPr>
        <p:txBody>
          <a:bodyPr wrap="square">
            <a:spAutoFit/>
          </a:bodyPr>
          <a:lstStyle/>
          <a:p>
            <a:pPr algn="ctr" fontAlgn="base"/>
            <a:endParaRPr lang="en-US" sz="2400" dirty="0">
              <a:solidFill>
                <a:srgbClr val="3D3D3E"/>
              </a:solidFill>
            </a:endParaRPr>
          </a:p>
          <a:p>
            <a:pPr algn="ctr" fontAlgn="base"/>
            <a:r>
              <a:rPr lang="en-US" sz="2400" dirty="0">
                <a:solidFill>
                  <a:srgbClr val="3D3D3E"/>
                </a:solidFill>
              </a:rPr>
              <a:t>Evidence-based, best-practices for improving maternal care. </a:t>
            </a:r>
          </a:p>
          <a:p>
            <a:pPr fontAlgn="base"/>
            <a:endParaRPr lang="en-US" dirty="0">
              <a:solidFill>
                <a:srgbClr val="3D3D3E"/>
              </a:solidFill>
            </a:endParaRPr>
          </a:p>
          <a:p>
            <a:pPr fontAlgn="base"/>
            <a:endParaRPr lang="en-US" dirty="0">
              <a:solidFill>
                <a:srgbClr val="3D3D3E"/>
              </a:solidFill>
            </a:endParaRPr>
          </a:p>
          <a:p>
            <a:pPr fontAlgn="base"/>
            <a:endParaRPr lang="en-US" dirty="0">
              <a:solidFill>
                <a:srgbClr val="3D3D3E"/>
              </a:solidFill>
            </a:endParaRPr>
          </a:p>
        </p:txBody>
      </p:sp>
    </p:spTree>
    <p:extLst>
      <p:ext uri="{BB962C8B-B14F-4D97-AF65-F5344CB8AC3E}">
        <p14:creationId xmlns:p14="http://schemas.microsoft.com/office/powerpoint/2010/main" val="2968659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56FEA0-92B4-334D-BD00-8796D729555C}"/>
              </a:ext>
            </a:extLst>
          </p:cNvPr>
          <p:cNvPicPr>
            <a:picLocks noChangeAspect="1"/>
          </p:cNvPicPr>
          <p:nvPr/>
        </p:nvPicPr>
        <p:blipFill>
          <a:blip r:embed="rId2"/>
          <a:stretch>
            <a:fillRect/>
          </a:stretch>
        </p:blipFill>
        <p:spPr>
          <a:xfrm>
            <a:off x="4255321" y="752167"/>
            <a:ext cx="3796710" cy="4245898"/>
          </a:xfrm>
          <a:prstGeom prst="rect">
            <a:avLst/>
          </a:prstGeom>
        </p:spPr>
      </p:pic>
      <p:sp>
        <p:nvSpPr>
          <p:cNvPr id="3" name="TextBox 2">
            <a:extLst>
              <a:ext uri="{FF2B5EF4-FFF2-40B4-BE49-F238E27FC236}">
                <a16:creationId xmlns:a16="http://schemas.microsoft.com/office/drawing/2014/main" id="{0C115478-AAA8-8A42-B42A-9A9E35208367}"/>
              </a:ext>
            </a:extLst>
          </p:cNvPr>
          <p:cNvSpPr txBox="1"/>
          <p:nvPr/>
        </p:nvSpPr>
        <p:spPr>
          <a:xfrm>
            <a:off x="2050026" y="5265174"/>
            <a:ext cx="8465574" cy="369332"/>
          </a:xfrm>
          <a:prstGeom prst="rect">
            <a:avLst/>
          </a:prstGeom>
          <a:noFill/>
        </p:spPr>
        <p:txBody>
          <a:bodyPr wrap="square" rtlCol="0">
            <a:spAutoFit/>
          </a:bodyPr>
          <a:lstStyle/>
          <a:p>
            <a:pPr algn="ctr"/>
            <a:r>
              <a:rPr lang="en-US" dirty="0"/>
              <a:t>Evidence-based practices like these, saved the life of Leah </a:t>
            </a:r>
            <a:r>
              <a:rPr lang="en-US" dirty="0" err="1"/>
              <a:t>Bahrencu</a:t>
            </a:r>
            <a:endParaRPr lang="en-US" dirty="0"/>
          </a:p>
        </p:txBody>
      </p:sp>
    </p:spTree>
    <p:extLst>
      <p:ext uri="{BB962C8B-B14F-4D97-AF65-F5344CB8AC3E}">
        <p14:creationId xmlns:p14="http://schemas.microsoft.com/office/powerpoint/2010/main" val="1621314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38F1D4-6875-B842-9523-AEC93CA68568}"/>
              </a:ext>
            </a:extLst>
          </p:cNvPr>
          <p:cNvPicPr>
            <a:picLocks noChangeAspect="1"/>
          </p:cNvPicPr>
          <p:nvPr/>
        </p:nvPicPr>
        <p:blipFill>
          <a:blip r:embed="rId2"/>
          <a:stretch>
            <a:fillRect/>
          </a:stretch>
        </p:blipFill>
        <p:spPr>
          <a:xfrm>
            <a:off x="1198644" y="785976"/>
            <a:ext cx="9375614" cy="5657849"/>
          </a:xfrm>
          <a:prstGeom prst="rect">
            <a:avLst/>
          </a:prstGeom>
        </p:spPr>
      </p:pic>
      <p:sp>
        <p:nvSpPr>
          <p:cNvPr id="2" name="TextBox 1">
            <a:extLst>
              <a:ext uri="{FF2B5EF4-FFF2-40B4-BE49-F238E27FC236}">
                <a16:creationId xmlns:a16="http://schemas.microsoft.com/office/drawing/2014/main" id="{26A054E2-FC95-AB4B-B052-E97386ACDAB2}"/>
              </a:ext>
            </a:extLst>
          </p:cNvPr>
          <p:cNvSpPr txBox="1"/>
          <p:nvPr/>
        </p:nvSpPr>
        <p:spPr>
          <a:xfrm>
            <a:off x="6772276" y="2514418"/>
            <a:ext cx="1971675" cy="2585323"/>
          </a:xfrm>
          <a:prstGeom prst="rect">
            <a:avLst/>
          </a:prstGeom>
          <a:noFill/>
        </p:spPr>
        <p:txBody>
          <a:bodyPr wrap="square" rtlCol="0">
            <a:spAutoFit/>
          </a:bodyPr>
          <a:lstStyle/>
          <a:p>
            <a:r>
              <a:rPr lang="en-US"/>
              <a:t>Provide such services as:</a:t>
            </a:r>
          </a:p>
          <a:p>
            <a:endParaRPr lang="en-US"/>
          </a:p>
          <a:p>
            <a:r>
              <a:rPr lang="en-US"/>
              <a:t>Medicaid</a:t>
            </a:r>
          </a:p>
          <a:p>
            <a:endParaRPr lang="en-US"/>
          </a:p>
          <a:p>
            <a:r>
              <a:rPr lang="en-US"/>
              <a:t>WIC</a:t>
            </a:r>
          </a:p>
          <a:p>
            <a:endParaRPr lang="en-US"/>
          </a:p>
          <a:p>
            <a:r>
              <a:rPr lang="en-US"/>
              <a:t>Domestic Violence Help</a:t>
            </a:r>
          </a:p>
        </p:txBody>
      </p:sp>
      <p:sp>
        <p:nvSpPr>
          <p:cNvPr id="5" name="TextBox 4">
            <a:extLst>
              <a:ext uri="{FF2B5EF4-FFF2-40B4-BE49-F238E27FC236}">
                <a16:creationId xmlns:a16="http://schemas.microsoft.com/office/drawing/2014/main" id="{0D678EEB-66C6-2B4A-BD0E-6ACCC875CC16}"/>
              </a:ext>
            </a:extLst>
          </p:cNvPr>
          <p:cNvSpPr txBox="1"/>
          <p:nvPr/>
        </p:nvSpPr>
        <p:spPr>
          <a:xfrm>
            <a:off x="1310404" y="79178"/>
            <a:ext cx="9375614" cy="369332"/>
          </a:xfrm>
          <a:prstGeom prst="rect">
            <a:avLst/>
          </a:prstGeom>
          <a:noFill/>
        </p:spPr>
        <p:txBody>
          <a:bodyPr wrap="square" rtlCol="0">
            <a:spAutoFit/>
          </a:bodyPr>
          <a:lstStyle/>
          <a:p>
            <a:r>
              <a:rPr lang="en-US"/>
              <a:t>Established and Administered by the Texas Department of Health and Human Services</a:t>
            </a:r>
          </a:p>
        </p:txBody>
      </p:sp>
      <p:sp>
        <p:nvSpPr>
          <p:cNvPr id="4" name="TextBox 3">
            <a:extLst>
              <a:ext uri="{FF2B5EF4-FFF2-40B4-BE49-F238E27FC236}">
                <a16:creationId xmlns:a16="http://schemas.microsoft.com/office/drawing/2014/main" id="{798019AB-B522-9C4E-A92B-62F836AD83E7}"/>
              </a:ext>
            </a:extLst>
          </p:cNvPr>
          <p:cNvSpPr txBox="1"/>
          <p:nvPr/>
        </p:nvSpPr>
        <p:spPr>
          <a:xfrm>
            <a:off x="1778000" y="487680"/>
            <a:ext cx="6965951" cy="369332"/>
          </a:xfrm>
          <a:prstGeom prst="rect">
            <a:avLst/>
          </a:prstGeom>
          <a:noFill/>
        </p:spPr>
        <p:txBody>
          <a:bodyPr wrap="square" rtlCol="0">
            <a:spAutoFit/>
          </a:bodyPr>
          <a:lstStyle/>
          <a:p>
            <a:pPr algn="ctr"/>
            <a:r>
              <a:rPr lang="en-US" dirty="0" err="1"/>
              <a:t>www.healthytexaswomen.org</a:t>
            </a:r>
            <a:endParaRPr lang="en-US" dirty="0"/>
          </a:p>
        </p:txBody>
      </p:sp>
    </p:spTree>
    <p:extLst>
      <p:ext uri="{BB962C8B-B14F-4D97-AF65-F5344CB8AC3E}">
        <p14:creationId xmlns:p14="http://schemas.microsoft.com/office/powerpoint/2010/main" val="3539921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AE8596-8446-48B3-9BA0-E327E8675EB7}"/>
              </a:ext>
            </a:extLst>
          </p:cNvPr>
          <p:cNvSpPr/>
          <p:nvPr/>
        </p:nvSpPr>
        <p:spPr>
          <a:xfrm>
            <a:off x="415316" y="379381"/>
            <a:ext cx="10888394" cy="6001643"/>
          </a:xfrm>
          <a:prstGeom prst="rect">
            <a:avLst/>
          </a:prstGeom>
        </p:spPr>
        <p:txBody>
          <a:bodyPr wrap="square">
            <a:spAutoFit/>
          </a:bodyPr>
          <a:lstStyle/>
          <a:p>
            <a:endParaRPr lang="en-US" sz="2400" b="1"/>
          </a:p>
          <a:p>
            <a:r>
              <a:rPr lang="en-US" sz="2400" b="1"/>
              <a:t>Pause for Recap:</a:t>
            </a:r>
          </a:p>
          <a:p>
            <a:endParaRPr lang="en-US" sz="2400"/>
          </a:p>
          <a:p>
            <a:r>
              <a:rPr lang="en-US" sz="2400"/>
              <a:t>Maternal Mortality has more than one definition.  The definition is critical because it defines the scope of the problem</a:t>
            </a:r>
          </a:p>
          <a:p>
            <a:endParaRPr lang="en-US" sz="2400"/>
          </a:p>
          <a:p>
            <a:r>
              <a:rPr lang="en-US" sz="2400"/>
              <a:t>Black women are at highest risk but a combination of risk factors can lead to death for any woman.</a:t>
            </a:r>
          </a:p>
          <a:p>
            <a:endParaRPr lang="en-US" sz="2400"/>
          </a:p>
          <a:p>
            <a:r>
              <a:rPr lang="en-US" sz="2400"/>
              <a:t>By most assessments, the United States is ranked much lower than the BEST.   </a:t>
            </a:r>
          </a:p>
          <a:p>
            <a:endParaRPr lang="en-US" sz="2400"/>
          </a:p>
          <a:p>
            <a:r>
              <a:rPr lang="en-US" sz="2400"/>
              <a:t>Maternal mortality is a marker of serious public health issues.</a:t>
            </a:r>
          </a:p>
          <a:p>
            <a:endParaRPr lang="en-US" sz="2400"/>
          </a:p>
          <a:p>
            <a:r>
              <a:rPr lang="en-US" sz="2400"/>
              <a:t>Texas Department of State Health Services is taking steps to address maternal mortality.</a:t>
            </a:r>
          </a:p>
          <a:p>
            <a:endParaRPr lang="en-US" sz="2400"/>
          </a:p>
        </p:txBody>
      </p:sp>
    </p:spTree>
    <p:extLst>
      <p:ext uri="{BB962C8B-B14F-4D97-AF65-F5344CB8AC3E}">
        <p14:creationId xmlns:p14="http://schemas.microsoft.com/office/powerpoint/2010/main" val="2512416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7922A9-BE23-C043-8C15-635E103CDCE3}"/>
              </a:ext>
            </a:extLst>
          </p:cNvPr>
          <p:cNvSpPr txBox="1"/>
          <p:nvPr/>
        </p:nvSpPr>
        <p:spPr>
          <a:xfrm>
            <a:off x="958645" y="866074"/>
            <a:ext cx="10795820" cy="584775"/>
          </a:xfrm>
          <a:prstGeom prst="rect">
            <a:avLst/>
          </a:prstGeom>
          <a:noFill/>
        </p:spPr>
        <p:txBody>
          <a:bodyPr wrap="square" rtlCol="0">
            <a:spAutoFit/>
          </a:bodyPr>
          <a:lstStyle/>
          <a:p>
            <a:pPr algn="ctr"/>
            <a:r>
              <a:rPr lang="en-US" sz="3200" dirty="0"/>
              <a:t>Fake News about Maternal Mortality in Texas ?</a:t>
            </a:r>
          </a:p>
        </p:txBody>
      </p:sp>
      <p:pic>
        <p:nvPicPr>
          <p:cNvPr id="5" name="Picture 4">
            <a:extLst>
              <a:ext uri="{FF2B5EF4-FFF2-40B4-BE49-F238E27FC236}">
                <a16:creationId xmlns:a16="http://schemas.microsoft.com/office/drawing/2014/main" id="{580A01CA-487C-0B4C-A070-ECCEC053A8A4}"/>
              </a:ext>
            </a:extLst>
          </p:cNvPr>
          <p:cNvPicPr>
            <a:picLocks noChangeAspect="1"/>
          </p:cNvPicPr>
          <p:nvPr/>
        </p:nvPicPr>
        <p:blipFill>
          <a:blip r:embed="rId2"/>
          <a:stretch>
            <a:fillRect/>
          </a:stretch>
        </p:blipFill>
        <p:spPr>
          <a:xfrm>
            <a:off x="3207672" y="2011986"/>
            <a:ext cx="6061792" cy="4005970"/>
          </a:xfrm>
          <a:prstGeom prst="rect">
            <a:avLst/>
          </a:prstGeom>
        </p:spPr>
      </p:pic>
    </p:spTree>
    <p:extLst>
      <p:ext uri="{BB962C8B-B14F-4D97-AF65-F5344CB8AC3E}">
        <p14:creationId xmlns:p14="http://schemas.microsoft.com/office/powerpoint/2010/main" val="318990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5A81C1-2D2A-DA4A-8D9F-7A40E0F44732}"/>
              </a:ext>
            </a:extLst>
          </p:cNvPr>
          <p:cNvPicPr>
            <a:picLocks noChangeAspect="1"/>
          </p:cNvPicPr>
          <p:nvPr/>
        </p:nvPicPr>
        <p:blipFill>
          <a:blip r:embed="rId2"/>
          <a:stretch>
            <a:fillRect/>
          </a:stretch>
        </p:blipFill>
        <p:spPr>
          <a:xfrm>
            <a:off x="0" y="-586352"/>
            <a:ext cx="12192000" cy="7817305"/>
          </a:xfrm>
          <a:prstGeom prst="rect">
            <a:avLst/>
          </a:prstGeom>
        </p:spPr>
      </p:pic>
      <p:pic>
        <p:nvPicPr>
          <p:cNvPr id="5" name="Picture 4">
            <a:extLst>
              <a:ext uri="{FF2B5EF4-FFF2-40B4-BE49-F238E27FC236}">
                <a16:creationId xmlns:a16="http://schemas.microsoft.com/office/drawing/2014/main" id="{61DB6E92-F3AC-E74D-B43C-F3B2EF161928}"/>
              </a:ext>
            </a:extLst>
          </p:cNvPr>
          <p:cNvPicPr>
            <a:picLocks noChangeAspect="1"/>
          </p:cNvPicPr>
          <p:nvPr/>
        </p:nvPicPr>
        <p:blipFill>
          <a:blip r:embed="rId3"/>
          <a:stretch>
            <a:fillRect/>
          </a:stretch>
        </p:blipFill>
        <p:spPr>
          <a:xfrm>
            <a:off x="51370" y="4552175"/>
            <a:ext cx="2616200" cy="977900"/>
          </a:xfrm>
          <a:prstGeom prst="rect">
            <a:avLst/>
          </a:prstGeom>
        </p:spPr>
      </p:pic>
      <p:sp>
        <p:nvSpPr>
          <p:cNvPr id="2" name="TextBox 1">
            <a:extLst>
              <a:ext uri="{FF2B5EF4-FFF2-40B4-BE49-F238E27FC236}">
                <a16:creationId xmlns:a16="http://schemas.microsoft.com/office/drawing/2014/main" id="{356C5C94-5605-C743-9F82-073EFCAFC2E4}"/>
              </a:ext>
            </a:extLst>
          </p:cNvPr>
          <p:cNvSpPr txBox="1"/>
          <p:nvPr/>
        </p:nvSpPr>
        <p:spPr>
          <a:xfrm>
            <a:off x="999460" y="127591"/>
            <a:ext cx="6719777" cy="707886"/>
          </a:xfrm>
          <a:prstGeom prst="rect">
            <a:avLst/>
          </a:prstGeom>
          <a:noFill/>
        </p:spPr>
        <p:txBody>
          <a:bodyPr wrap="square" rtlCol="0">
            <a:spAutoFit/>
          </a:bodyPr>
          <a:lstStyle/>
          <a:p>
            <a:r>
              <a:rPr lang="en-US" sz="2000">
                <a:solidFill>
                  <a:schemeClr val="bg1"/>
                </a:solidFill>
              </a:rPr>
              <a:t>News sources picked up this story across the U.S.  in  2016</a:t>
            </a:r>
          </a:p>
        </p:txBody>
      </p:sp>
    </p:spTree>
    <p:extLst>
      <p:ext uri="{BB962C8B-B14F-4D97-AF65-F5344CB8AC3E}">
        <p14:creationId xmlns:p14="http://schemas.microsoft.com/office/powerpoint/2010/main" val="2235218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5115A3D-528F-0649-A8A8-A37574E05D63}"/>
              </a:ext>
            </a:extLst>
          </p:cNvPr>
          <p:cNvPicPr>
            <a:picLocks noGrp="1" noChangeAspect="1"/>
          </p:cNvPicPr>
          <p:nvPr>
            <p:ph idx="1"/>
          </p:nvPr>
        </p:nvPicPr>
        <p:blipFill>
          <a:blip r:embed="rId2"/>
          <a:stretch>
            <a:fillRect/>
          </a:stretch>
        </p:blipFill>
        <p:spPr>
          <a:xfrm>
            <a:off x="2628900" y="1596418"/>
            <a:ext cx="8744272" cy="4778254"/>
          </a:xfrm>
          <a:prstGeom prst="rect">
            <a:avLst/>
          </a:prstGeom>
        </p:spPr>
      </p:pic>
      <p:pic>
        <p:nvPicPr>
          <p:cNvPr id="4" name="Picture 3">
            <a:extLst>
              <a:ext uri="{FF2B5EF4-FFF2-40B4-BE49-F238E27FC236}">
                <a16:creationId xmlns:a16="http://schemas.microsoft.com/office/drawing/2014/main" id="{EDF2518A-D5C7-5945-974D-D26BC38017D4}"/>
              </a:ext>
            </a:extLst>
          </p:cNvPr>
          <p:cNvPicPr>
            <a:picLocks noChangeAspect="1"/>
          </p:cNvPicPr>
          <p:nvPr/>
        </p:nvPicPr>
        <p:blipFill>
          <a:blip r:embed="rId3"/>
          <a:stretch>
            <a:fillRect/>
          </a:stretch>
        </p:blipFill>
        <p:spPr>
          <a:xfrm>
            <a:off x="2140271" y="178157"/>
            <a:ext cx="9232900" cy="850900"/>
          </a:xfrm>
          <a:prstGeom prst="rect">
            <a:avLst/>
          </a:prstGeom>
        </p:spPr>
      </p:pic>
      <p:sp>
        <p:nvSpPr>
          <p:cNvPr id="6" name="TextBox 5">
            <a:extLst>
              <a:ext uri="{FF2B5EF4-FFF2-40B4-BE49-F238E27FC236}">
                <a16:creationId xmlns:a16="http://schemas.microsoft.com/office/drawing/2014/main" id="{0EB1A673-9902-2C47-B982-88BF775ADF48}"/>
              </a:ext>
            </a:extLst>
          </p:cNvPr>
          <p:cNvSpPr txBox="1"/>
          <p:nvPr/>
        </p:nvSpPr>
        <p:spPr>
          <a:xfrm>
            <a:off x="1654139" y="6458016"/>
            <a:ext cx="9719032" cy="307777"/>
          </a:xfrm>
          <a:prstGeom prst="rect">
            <a:avLst/>
          </a:prstGeom>
          <a:noFill/>
        </p:spPr>
        <p:txBody>
          <a:bodyPr wrap="square" rtlCol="0">
            <a:spAutoFit/>
          </a:bodyPr>
          <a:lstStyle/>
          <a:p>
            <a:pPr algn="ctr"/>
            <a:r>
              <a:rPr lang="en-US" sz="1400"/>
              <a:t>From the Washington Post</a:t>
            </a:r>
          </a:p>
        </p:txBody>
      </p:sp>
      <p:sp>
        <p:nvSpPr>
          <p:cNvPr id="2" name="Oval 1">
            <a:extLst>
              <a:ext uri="{FF2B5EF4-FFF2-40B4-BE49-F238E27FC236}">
                <a16:creationId xmlns:a16="http://schemas.microsoft.com/office/drawing/2014/main" id="{9759CB19-D1B3-534A-8074-A2A70B68821B}"/>
              </a:ext>
            </a:extLst>
          </p:cNvPr>
          <p:cNvSpPr/>
          <p:nvPr/>
        </p:nvSpPr>
        <p:spPr>
          <a:xfrm>
            <a:off x="2286000" y="3214688"/>
            <a:ext cx="9409814" cy="176134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812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2CFA56-FD19-8E44-A896-36F1E0351AEF}"/>
              </a:ext>
            </a:extLst>
          </p:cNvPr>
          <p:cNvSpPr txBox="1"/>
          <p:nvPr/>
        </p:nvSpPr>
        <p:spPr>
          <a:xfrm>
            <a:off x="1026102" y="2896367"/>
            <a:ext cx="10267125" cy="1446550"/>
          </a:xfrm>
          <a:prstGeom prst="rect">
            <a:avLst/>
          </a:prstGeom>
          <a:noFill/>
        </p:spPr>
        <p:txBody>
          <a:bodyPr wrap="square" rtlCol="0">
            <a:spAutoFit/>
          </a:bodyPr>
          <a:lstStyle/>
          <a:p>
            <a:pPr algn="ctr"/>
            <a:r>
              <a:rPr lang="en-US" sz="4400"/>
              <a:t>What’s wrong with the data?</a:t>
            </a:r>
          </a:p>
          <a:p>
            <a:pPr algn="ctr"/>
            <a:endParaRPr lang="en-US" sz="4400"/>
          </a:p>
        </p:txBody>
      </p:sp>
    </p:spTree>
    <p:extLst>
      <p:ext uri="{BB962C8B-B14F-4D97-AF65-F5344CB8AC3E}">
        <p14:creationId xmlns:p14="http://schemas.microsoft.com/office/powerpoint/2010/main" val="2605926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EA91F4-6598-1C4D-BAFF-A6C2F64CE3EC}"/>
              </a:ext>
            </a:extLst>
          </p:cNvPr>
          <p:cNvSpPr txBox="1"/>
          <p:nvPr/>
        </p:nvSpPr>
        <p:spPr>
          <a:xfrm>
            <a:off x="1229647" y="415722"/>
            <a:ext cx="9944099" cy="5016758"/>
          </a:xfrm>
          <a:prstGeom prst="rect">
            <a:avLst/>
          </a:prstGeom>
          <a:noFill/>
        </p:spPr>
        <p:txBody>
          <a:bodyPr wrap="square" rtlCol="0">
            <a:spAutoFit/>
          </a:bodyPr>
          <a:lstStyle/>
          <a:p>
            <a:r>
              <a:rPr lang="en-US" sz="2400" dirty="0"/>
              <a:t>In 2006 Texas adopted the US standard question on death certificates about pregnancy at time of death</a:t>
            </a:r>
          </a:p>
          <a:p>
            <a:endParaRPr lang="en-US" sz="2400" dirty="0"/>
          </a:p>
          <a:p>
            <a:endParaRPr lang="en-US" sz="2400" dirty="0"/>
          </a:p>
          <a:p>
            <a:r>
              <a:rPr lang="en-US" sz="3200" i="1" dirty="0"/>
              <a:t>	At the time of death was the woman:</a:t>
            </a:r>
          </a:p>
          <a:p>
            <a:endParaRPr lang="en-US" sz="2400" i="1" dirty="0"/>
          </a:p>
          <a:p>
            <a:pPr marL="1200150" lvl="2" indent="-285750">
              <a:buFont typeface="Arial" panose="020B0604020202020204" pitchFamily="34" charset="0"/>
              <a:buChar char="•"/>
            </a:pPr>
            <a:r>
              <a:rPr lang="en-US" sz="2400" i="1" dirty="0"/>
              <a:t>Pregnant</a:t>
            </a:r>
          </a:p>
          <a:p>
            <a:pPr marL="285750" indent="-285750">
              <a:buFont typeface="Arial" panose="020B0604020202020204" pitchFamily="34" charset="0"/>
              <a:buChar char="•"/>
            </a:pPr>
            <a:endParaRPr lang="en-US" sz="2400" i="1" dirty="0"/>
          </a:p>
          <a:p>
            <a:pPr marL="1200150" lvl="2" indent="-285750">
              <a:buFont typeface="Arial" panose="020B0604020202020204" pitchFamily="34" charset="0"/>
              <a:buChar char="•"/>
            </a:pPr>
            <a:r>
              <a:rPr lang="en-US" sz="2400" i="1" dirty="0"/>
              <a:t>pregnant within 42 days</a:t>
            </a:r>
          </a:p>
          <a:p>
            <a:pPr marL="285750" indent="-285750">
              <a:buFont typeface="Arial" panose="020B0604020202020204" pitchFamily="34" charset="0"/>
              <a:buChar char="•"/>
            </a:pPr>
            <a:endParaRPr lang="en-US" sz="2400" i="1" dirty="0"/>
          </a:p>
          <a:p>
            <a:pPr marL="1200150" lvl="2" indent="-285750">
              <a:buFont typeface="Arial" panose="020B0604020202020204" pitchFamily="34" charset="0"/>
              <a:buChar char="•"/>
            </a:pPr>
            <a:r>
              <a:rPr lang="en-US" sz="2400" i="1" dirty="0"/>
              <a:t>43-365 days following pregnancy</a:t>
            </a:r>
          </a:p>
          <a:p>
            <a:pPr marL="285750" indent="-285750">
              <a:buFont typeface="Arial" panose="020B0604020202020204" pitchFamily="34" charset="0"/>
              <a:buChar char="•"/>
            </a:pPr>
            <a:endParaRPr lang="en-US" sz="2400" i="1" dirty="0"/>
          </a:p>
          <a:p>
            <a:pPr marL="1200150" lvl="2" indent="-285750">
              <a:buFont typeface="Arial" panose="020B0604020202020204" pitchFamily="34" charset="0"/>
              <a:buChar char="•"/>
            </a:pPr>
            <a:r>
              <a:rPr lang="en-US" sz="2400" i="1" dirty="0"/>
              <a:t>Not pregnant</a:t>
            </a:r>
          </a:p>
        </p:txBody>
      </p:sp>
    </p:spTree>
    <p:extLst>
      <p:ext uri="{BB962C8B-B14F-4D97-AF65-F5344CB8AC3E}">
        <p14:creationId xmlns:p14="http://schemas.microsoft.com/office/powerpoint/2010/main" val="947631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7DAB41-ECDD-4DC1-895F-FAE5E8BA7792}"/>
              </a:ext>
            </a:extLst>
          </p:cNvPr>
          <p:cNvPicPr>
            <a:picLocks noChangeAspect="1"/>
          </p:cNvPicPr>
          <p:nvPr/>
        </p:nvPicPr>
        <p:blipFill>
          <a:blip r:embed="rId2"/>
          <a:stretch>
            <a:fillRect/>
          </a:stretch>
        </p:blipFill>
        <p:spPr>
          <a:xfrm>
            <a:off x="2751431" y="2212442"/>
            <a:ext cx="5028421" cy="4095644"/>
          </a:xfrm>
          <a:prstGeom prst="rect">
            <a:avLst/>
          </a:prstGeom>
        </p:spPr>
      </p:pic>
      <p:sp>
        <p:nvSpPr>
          <p:cNvPr id="2" name="Rectangle 1">
            <a:extLst>
              <a:ext uri="{FF2B5EF4-FFF2-40B4-BE49-F238E27FC236}">
                <a16:creationId xmlns:a16="http://schemas.microsoft.com/office/drawing/2014/main" id="{03C29FFD-AB36-7344-AE72-0AEF3DE4373C}"/>
              </a:ext>
            </a:extLst>
          </p:cNvPr>
          <p:cNvSpPr/>
          <p:nvPr/>
        </p:nvSpPr>
        <p:spPr>
          <a:xfrm>
            <a:off x="975360" y="273450"/>
            <a:ext cx="8580565" cy="1938992"/>
          </a:xfrm>
          <a:prstGeom prst="rect">
            <a:avLst/>
          </a:prstGeom>
        </p:spPr>
        <p:txBody>
          <a:bodyPr wrap="square">
            <a:spAutoFit/>
          </a:bodyPr>
          <a:lstStyle/>
          <a:p>
            <a:r>
              <a:rPr lang="en-US" sz="2400" dirty="0">
                <a:latin typeface="Rockwell" panose="02060603020205020403" pitchFamily="18" charset="0"/>
              </a:rPr>
              <a:t>“…. in any given data year, some states were using the U.S. standard question, others were using questions incompatible with the U.S. standard, and still others had no pregnancy question on their death certificates </a:t>
            </a:r>
          </a:p>
          <a:p>
            <a:endParaRPr lang="en-US" sz="2400" dirty="0">
              <a:latin typeface="Times" pitchFamily="2" charset="0"/>
            </a:endParaRPr>
          </a:p>
        </p:txBody>
      </p:sp>
      <p:sp>
        <p:nvSpPr>
          <p:cNvPr id="3" name="Rectangle 2">
            <a:extLst>
              <a:ext uri="{FF2B5EF4-FFF2-40B4-BE49-F238E27FC236}">
                <a16:creationId xmlns:a16="http://schemas.microsoft.com/office/drawing/2014/main" id="{15A9CEC4-D62A-9C46-9E35-575EDA75C41D}"/>
              </a:ext>
            </a:extLst>
          </p:cNvPr>
          <p:cNvSpPr/>
          <p:nvPr/>
        </p:nvSpPr>
        <p:spPr>
          <a:xfrm>
            <a:off x="7229689" y="6217260"/>
            <a:ext cx="6071190" cy="523220"/>
          </a:xfrm>
          <a:prstGeom prst="rect">
            <a:avLst/>
          </a:prstGeom>
        </p:spPr>
        <p:txBody>
          <a:bodyPr wrap="square">
            <a:spAutoFit/>
          </a:bodyPr>
          <a:lstStyle/>
          <a:p>
            <a:r>
              <a:rPr lang="en-US" sz="1400" err="1">
                <a:latin typeface="Times" pitchFamily="2" charset="0"/>
              </a:rPr>
              <a:t>Obstet</a:t>
            </a:r>
            <a:r>
              <a:rPr lang="en-US" sz="1400">
                <a:latin typeface="Times" pitchFamily="2" charset="0"/>
              </a:rPr>
              <a:t> Gynecol. 2016 September ; 128(3): 447–455. doi:10.1097/AOG.0000000000001556. </a:t>
            </a:r>
            <a:endParaRPr lang="en-US" sz="1400"/>
          </a:p>
        </p:txBody>
      </p:sp>
    </p:spTree>
    <p:extLst>
      <p:ext uri="{BB962C8B-B14F-4D97-AF65-F5344CB8AC3E}">
        <p14:creationId xmlns:p14="http://schemas.microsoft.com/office/powerpoint/2010/main" val="2411419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00F4DC-2FE4-472F-AC09-B491E13F0B11}"/>
              </a:ext>
            </a:extLst>
          </p:cNvPr>
          <p:cNvSpPr/>
          <p:nvPr/>
        </p:nvSpPr>
        <p:spPr>
          <a:xfrm>
            <a:off x="1547447" y="1239568"/>
            <a:ext cx="9411286" cy="4524315"/>
          </a:xfrm>
          <a:prstGeom prst="rect">
            <a:avLst/>
          </a:prstGeom>
        </p:spPr>
        <p:txBody>
          <a:bodyPr wrap="square">
            <a:spAutoFit/>
          </a:bodyPr>
          <a:lstStyle/>
          <a:p>
            <a:r>
              <a:rPr lang="en-US" sz="2400">
                <a:latin typeface="Rockwell" panose="02060603020205020403" pitchFamily="18" charset="0"/>
              </a:rPr>
              <a:t>“Due in part to the difficulties in disentangling these effects, the United States has not published an official maternal mortality rate since </a:t>
            </a:r>
            <a:r>
              <a:rPr lang="en-US" sz="2400">
                <a:solidFill>
                  <a:srgbClr val="FF0000"/>
                </a:solidFill>
                <a:latin typeface="Rockwell" panose="02060603020205020403" pitchFamily="18" charset="0"/>
              </a:rPr>
              <a:t>2007</a:t>
            </a:r>
            <a:r>
              <a:rPr lang="en-US" sz="2400">
                <a:latin typeface="Rockwell" panose="02060603020205020403" pitchFamily="18" charset="0"/>
              </a:rPr>
              <a:t>.” </a:t>
            </a:r>
          </a:p>
          <a:p>
            <a:endParaRPr lang="en-US" sz="2400">
              <a:latin typeface="Rockwell" panose="02060603020205020403" pitchFamily="18" charset="0"/>
            </a:endParaRPr>
          </a:p>
          <a:p>
            <a:endParaRPr lang="en-US" sz="2400">
              <a:latin typeface="Rockwell" panose="02060603020205020403" pitchFamily="18" charset="0"/>
            </a:endParaRPr>
          </a:p>
          <a:p>
            <a:endParaRPr lang="en-US" sz="2400">
              <a:latin typeface="Rockwell" panose="02060603020205020403" pitchFamily="18" charset="0"/>
            </a:endParaRPr>
          </a:p>
          <a:p>
            <a:endParaRPr lang="en-US" sz="2400">
              <a:latin typeface="Rockwell" panose="02060603020205020403" pitchFamily="18" charset="0"/>
            </a:endParaRPr>
          </a:p>
          <a:p>
            <a:endParaRPr lang="en-US" sz="2400">
              <a:latin typeface="Rockwell" panose="02060603020205020403" pitchFamily="18" charset="0"/>
            </a:endParaRPr>
          </a:p>
          <a:p>
            <a:endParaRPr lang="en-US" sz="2400">
              <a:latin typeface="Rockwell" panose="02060603020205020403" pitchFamily="18" charset="0"/>
            </a:endParaRPr>
          </a:p>
          <a:p>
            <a:endParaRPr lang="en-US" sz="2400">
              <a:latin typeface="Rockwell" panose="02060603020205020403" pitchFamily="18" charset="0"/>
            </a:endParaRPr>
          </a:p>
          <a:p>
            <a:endParaRPr lang="en-US" sz="2400">
              <a:latin typeface="Rockwell" panose="02060603020205020403" pitchFamily="18" charset="0"/>
            </a:endParaRPr>
          </a:p>
          <a:p>
            <a:endParaRPr lang="en-US" sz="2400">
              <a:latin typeface="Rockwell" panose="02060603020205020403" pitchFamily="18" charset="0"/>
            </a:endParaRPr>
          </a:p>
        </p:txBody>
      </p:sp>
      <p:pic>
        <p:nvPicPr>
          <p:cNvPr id="4100" name="Picture 4" descr="https://media4.picsearch.com/is?rI6ZfLSngouQD24TWW-d8hhF9dOFgWFcOwXvSZXR1sI&amp;height=250">
            <a:extLst>
              <a:ext uri="{FF2B5EF4-FFF2-40B4-BE49-F238E27FC236}">
                <a16:creationId xmlns:a16="http://schemas.microsoft.com/office/drawing/2014/main" id="{75F2BDF4-6A53-4652-845D-3F36E171C9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2167" y="3006991"/>
            <a:ext cx="324802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198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DD84-ECB8-D946-9384-2208D4FA600C}"/>
              </a:ext>
            </a:extLst>
          </p:cNvPr>
          <p:cNvSpPr>
            <a:spLocks noGrp="1"/>
          </p:cNvSpPr>
          <p:nvPr>
            <p:ph type="title"/>
          </p:nvPr>
        </p:nvSpPr>
        <p:spPr>
          <a:xfrm>
            <a:off x="400050" y="484632"/>
            <a:ext cx="10728198" cy="1609344"/>
          </a:xfrm>
        </p:spPr>
        <p:txBody>
          <a:bodyPr>
            <a:normAutofit fontScale="90000"/>
          </a:bodyPr>
          <a:lstStyle/>
          <a:p>
            <a:pPr algn="ctr"/>
            <a:r>
              <a:rPr lang="en-US" dirty="0"/>
              <a:t>The task force changed its method for calculating</a:t>
            </a:r>
            <a:br>
              <a:rPr lang="en-US" dirty="0"/>
            </a:br>
            <a:r>
              <a:rPr lang="en-US" dirty="0"/>
              <a:t>maternal mortality rate</a:t>
            </a:r>
          </a:p>
        </p:txBody>
      </p:sp>
      <p:sp>
        <p:nvSpPr>
          <p:cNvPr id="3" name="TextBox 2">
            <a:extLst>
              <a:ext uri="{FF2B5EF4-FFF2-40B4-BE49-F238E27FC236}">
                <a16:creationId xmlns:a16="http://schemas.microsoft.com/office/drawing/2014/main" id="{2E37B14A-CE89-024B-AA13-5C6907E89754}"/>
              </a:ext>
            </a:extLst>
          </p:cNvPr>
          <p:cNvSpPr txBox="1"/>
          <p:nvPr/>
        </p:nvSpPr>
        <p:spPr>
          <a:xfrm>
            <a:off x="900112" y="2722626"/>
            <a:ext cx="10344150" cy="3139321"/>
          </a:xfrm>
          <a:prstGeom prst="rect">
            <a:avLst/>
          </a:prstGeom>
          <a:noFill/>
        </p:spPr>
        <p:txBody>
          <a:bodyPr wrap="square" rtlCol="0">
            <a:spAutoFit/>
          </a:bodyPr>
          <a:lstStyle/>
          <a:p>
            <a:r>
              <a:rPr lang="en-US" sz="2400" dirty="0"/>
              <a:t> </a:t>
            </a:r>
          </a:p>
          <a:p>
            <a:r>
              <a:rPr lang="en-US" sz="2400" dirty="0"/>
              <a:t>Recall:    In 2016 the Texas Task Force reported the</a:t>
            </a:r>
          </a:p>
          <a:p>
            <a:r>
              <a:rPr lang="en-US" sz="2400" dirty="0"/>
              <a:t> rate for 2012 as 148 maternal deaths within 42 days post partum (</a:t>
            </a:r>
            <a:r>
              <a:rPr lang="en-US" sz="2400" dirty="0">
                <a:solidFill>
                  <a:srgbClr val="FF0000"/>
                </a:solidFill>
              </a:rPr>
              <a:t>38.7 </a:t>
            </a:r>
            <a:r>
              <a:rPr lang="en-US" sz="2400" dirty="0"/>
              <a:t>deaths </a:t>
            </a:r>
            <a:r>
              <a:rPr lang="en-US" sz="2400" dirty="0">
                <a:solidFill>
                  <a:srgbClr val="FF0000"/>
                </a:solidFill>
              </a:rPr>
              <a:t>per 100,000 live births</a:t>
            </a:r>
            <a:r>
              <a:rPr lang="en-US" sz="2400" dirty="0"/>
              <a:t>).</a:t>
            </a:r>
          </a:p>
          <a:p>
            <a:endParaRPr lang="en-US" sz="2400" dirty="0"/>
          </a:p>
          <a:p>
            <a:r>
              <a:rPr lang="en-US" sz="2400" dirty="0"/>
              <a:t>They revised that 2012 rate in their 2018 report to the legislature.</a:t>
            </a:r>
          </a:p>
          <a:p>
            <a:endParaRPr lang="en-US" dirty="0"/>
          </a:p>
          <a:p>
            <a:endParaRPr lang="en-US" dirty="0"/>
          </a:p>
          <a:p>
            <a:pPr algn="r"/>
            <a:r>
              <a:rPr lang="en-US" dirty="0"/>
              <a:t>Maternal Mortality and Morbidity Task Force Report 2018 p. 8</a:t>
            </a:r>
          </a:p>
        </p:txBody>
      </p:sp>
    </p:spTree>
    <p:extLst>
      <p:ext uri="{BB962C8B-B14F-4D97-AF65-F5344CB8AC3E}">
        <p14:creationId xmlns:p14="http://schemas.microsoft.com/office/powerpoint/2010/main" val="58679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00D9ED-5685-5547-9E14-53F3B9F2AC8D}"/>
              </a:ext>
            </a:extLst>
          </p:cNvPr>
          <p:cNvPicPr>
            <a:picLocks noChangeAspect="1"/>
          </p:cNvPicPr>
          <p:nvPr/>
        </p:nvPicPr>
        <p:blipFill>
          <a:blip r:embed="rId2"/>
          <a:stretch>
            <a:fillRect/>
          </a:stretch>
        </p:blipFill>
        <p:spPr>
          <a:xfrm>
            <a:off x="1447701" y="12700"/>
            <a:ext cx="9220200" cy="6845300"/>
          </a:xfrm>
          <a:prstGeom prst="rect">
            <a:avLst/>
          </a:prstGeom>
        </p:spPr>
      </p:pic>
      <p:sp>
        <p:nvSpPr>
          <p:cNvPr id="2" name="Oval 1">
            <a:extLst>
              <a:ext uri="{FF2B5EF4-FFF2-40B4-BE49-F238E27FC236}">
                <a16:creationId xmlns:a16="http://schemas.microsoft.com/office/drawing/2014/main" id="{CD976CCB-5026-114A-9D65-617B8240B49A}"/>
              </a:ext>
            </a:extLst>
          </p:cNvPr>
          <p:cNvSpPr/>
          <p:nvPr/>
        </p:nvSpPr>
        <p:spPr>
          <a:xfrm>
            <a:off x="8332342" y="873303"/>
            <a:ext cx="945222" cy="7089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38E64A2-93D0-704F-B707-496B61FBF380}"/>
              </a:ext>
            </a:extLst>
          </p:cNvPr>
          <p:cNvSpPr txBox="1"/>
          <p:nvPr/>
        </p:nvSpPr>
        <p:spPr>
          <a:xfrm>
            <a:off x="8066831" y="3758444"/>
            <a:ext cx="2421466" cy="307777"/>
          </a:xfrm>
          <a:prstGeom prst="rect">
            <a:avLst/>
          </a:prstGeom>
          <a:noFill/>
        </p:spPr>
        <p:txBody>
          <a:bodyPr wrap="square" rtlCol="0">
            <a:spAutoFit/>
          </a:bodyPr>
          <a:lstStyle/>
          <a:p>
            <a:r>
              <a:rPr lang="en-US" sz="1400"/>
              <a:t>On par with Libya</a:t>
            </a:r>
          </a:p>
        </p:txBody>
      </p:sp>
      <p:sp>
        <p:nvSpPr>
          <p:cNvPr id="5" name="TextBox 4">
            <a:extLst>
              <a:ext uri="{FF2B5EF4-FFF2-40B4-BE49-F238E27FC236}">
                <a16:creationId xmlns:a16="http://schemas.microsoft.com/office/drawing/2014/main" id="{CEDE7719-D801-4147-9E9B-E0A30A727F20}"/>
              </a:ext>
            </a:extLst>
          </p:cNvPr>
          <p:cNvSpPr txBox="1"/>
          <p:nvPr/>
        </p:nvSpPr>
        <p:spPr>
          <a:xfrm>
            <a:off x="1270001" y="6316133"/>
            <a:ext cx="3056466" cy="307777"/>
          </a:xfrm>
          <a:prstGeom prst="rect">
            <a:avLst/>
          </a:prstGeom>
          <a:noFill/>
        </p:spPr>
        <p:txBody>
          <a:bodyPr wrap="square" rtlCol="0">
            <a:spAutoFit/>
          </a:bodyPr>
          <a:lstStyle/>
          <a:p>
            <a:r>
              <a:rPr lang="en-US" sz="1400"/>
              <a:t>On par with United Arab Emirates</a:t>
            </a:r>
          </a:p>
        </p:txBody>
      </p:sp>
      <p:cxnSp>
        <p:nvCxnSpPr>
          <p:cNvPr id="7" name="Straight Arrow Connector 6">
            <a:extLst>
              <a:ext uri="{FF2B5EF4-FFF2-40B4-BE49-F238E27FC236}">
                <a16:creationId xmlns:a16="http://schemas.microsoft.com/office/drawing/2014/main" id="{6BFE1642-038C-E94D-BF63-555D4B3B8DA6}"/>
              </a:ext>
            </a:extLst>
          </p:cNvPr>
          <p:cNvCxnSpPr/>
          <p:nvPr/>
        </p:nvCxnSpPr>
        <p:spPr>
          <a:xfrm flipV="1">
            <a:off x="1733107" y="5635256"/>
            <a:ext cx="1254642" cy="467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CEC9C96D-0945-DE4E-9FDB-298A8C3F056C}"/>
              </a:ext>
            </a:extLst>
          </p:cNvPr>
          <p:cNvSpPr/>
          <p:nvPr/>
        </p:nvSpPr>
        <p:spPr>
          <a:xfrm>
            <a:off x="3955432" y="873303"/>
            <a:ext cx="829219" cy="7089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EDC92FB-1A71-2244-8E18-85B8D730109C}"/>
              </a:ext>
            </a:extLst>
          </p:cNvPr>
          <p:cNvSpPr txBox="1"/>
          <p:nvPr/>
        </p:nvSpPr>
        <p:spPr>
          <a:xfrm>
            <a:off x="10066932" y="3164681"/>
            <a:ext cx="1557337" cy="3693319"/>
          </a:xfrm>
          <a:prstGeom prst="rect">
            <a:avLst/>
          </a:prstGeom>
          <a:noFill/>
        </p:spPr>
        <p:txBody>
          <a:bodyPr wrap="square" rtlCol="0">
            <a:spAutoFit/>
          </a:bodyPr>
          <a:lstStyle/>
          <a:p>
            <a:r>
              <a:rPr lang="en-US"/>
              <a:t>Using the new enhanced method of calculating rate based on 34 cases</a:t>
            </a:r>
          </a:p>
          <a:p>
            <a:endParaRPr lang="en-US"/>
          </a:p>
          <a:p>
            <a:endParaRPr lang="en-US"/>
          </a:p>
          <a:p>
            <a:endParaRPr lang="en-US"/>
          </a:p>
          <a:p>
            <a:endParaRPr lang="en-US"/>
          </a:p>
          <a:p>
            <a:endParaRPr lang="en-US"/>
          </a:p>
          <a:p>
            <a:endParaRPr lang="en-US"/>
          </a:p>
        </p:txBody>
      </p:sp>
      <p:sp>
        <p:nvSpPr>
          <p:cNvPr id="10" name="Rectangle 9">
            <a:extLst>
              <a:ext uri="{FF2B5EF4-FFF2-40B4-BE49-F238E27FC236}">
                <a16:creationId xmlns:a16="http://schemas.microsoft.com/office/drawing/2014/main" id="{B51DA006-14E1-7B4E-A431-14D2A1FFD5C1}"/>
              </a:ext>
            </a:extLst>
          </p:cNvPr>
          <p:cNvSpPr/>
          <p:nvPr/>
        </p:nvSpPr>
        <p:spPr>
          <a:xfrm>
            <a:off x="187276" y="428058"/>
            <a:ext cx="781050" cy="1384995"/>
          </a:xfrm>
          <a:prstGeom prst="rect">
            <a:avLst/>
          </a:prstGeom>
        </p:spPr>
        <p:txBody>
          <a:bodyPr wrap="square">
            <a:spAutoFit/>
          </a:bodyPr>
          <a:lstStyle/>
          <a:p>
            <a:r>
              <a:rPr lang="en-US" sz="1400"/>
              <a:t>From 2018 MMTF report</a:t>
            </a:r>
          </a:p>
          <a:p>
            <a:endParaRPr lang="en-US" sz="1400"/>
          </a:p>
          <a:p>
            <a:r>
              <a:rPr lang="en-US" sz="1400"/>
              <a:t>p. B-1</a:t>
            </a:r>
          </a:p>
        </p:txBody>
      </p:sp>
    </p:spTree>
    <p:extLst>
      <p:ext uri="{BB962C8B-B14F-4D97-AF65-F5344CB8AC3E}">
        <p14:creationId xmlns:p14="http://schemas.microsoft.com/office/powerpoint/2010/main" val="1213075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4CFE80-1D96-B845-BD3D-F73EA1057068}"/>
              </a:ext>
            </a:extLst>
          </p:cNvPr>
          <p:cNvPicPr>
            <a:picLocks noChangeAspect="1"/>
          </p:cNvPicPr>
          <p:nvPr/>
        </p:nvPicPr>
        <p:blipFill>
          <a:blip r:embed="rId2"/>
          <a:stretch>
            <a:fillRect/>
          </a:stretch>
        </p:blipFill>
        <p:spPr>
          <a:xfrm>
            <a:off x="2286000" y="0"/>
            <a:ext cx="7401501" cy="6858000"/>
          </a:xfrm>
          <a:prstGeom prst="rect">
            <a:avLst/>
          </a:prstGeom>
        </p:spPr>
      </p:pic>
      <p:sp>
        <p:nvSpPr>
          <p:cNvPr id="4" name="TextBox 3">
            <a:extLst>
              <a:ext uri="{FF2B5EF4-FFF2-40B4-BE49-F238E27FC236}">
                <a16:creationId xmlns:a16="http://schemas.microsoft.com/office/drawing/2014/main" id="{2B12FAD2-F83E-054D-9CC6-6B263865BAA5}"/>
              </a:ext>
            </a:extLst>
          </p:cNvPr>
          <p:cNvSpPr txBox="1"/>
          <p:nvPr/>
        </p:nvSpPr>
        <p:spPr>
          <a:xfrm>
            <a:off x="2286000" y="444843"/>
            <a:ext cx="7809470" cy="276999"/>
          </a:xfrm>
          <a:prstGeom prst="rect">
            <a:avLst/>
          </a:prstGeom>
          <a:noFill/>
        </p:spPr>
        <p:txBody>
          <a:bodyPr wrap="square" rtlCol="0">
            <a:spAutoFit/>
          </a:bodyPr>
          <a:lstStyle/>
          <a:p>
            <a:pPr algn="ctr"/>
            <a:r>
              <a:rPr lang="en-US" sz="1200" dirty="0"/>
              <a:t>From the Texas Taskforce on Maternal Mortality’s 2018 Biennial Report </a:t>
            </a:r>
          </a:p>
        </p:txBody>
      </p:sp>
      <p:sp>
        <p:nvSpPr>
          <p:cNvPr id="9" name="Oval 8">
            <a:extLst>
              <a:ext uri="{FF2B5EF4-FFF2-40B4-BE49-F238E27FC236}">
                <a16:creationId xmlns:a16="http://schemas.microsoft.com/office/drawing/2014/main" id="{8E55C33A-A951-E440-B138-91FF8BD7CDDA}"/>
              </a:ext>
            </a:extLst>
          </p:cNvPr>
          <p:cNvSpPr/>
          <p:nvPr/>
        </p:nvSpPr>
        <p:spPr>
          <a:xfrm>
            <a:off x="2681554" y="2529707"/>
            <a:ext cx="1273996" cy="3828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E30F685-892E-3D41-83A5-2B9BFE9FD5EB}"/>
              </a:ext>
            </a:extLst>
          </p:cNvPr>
          <p:cNvSpPr/>
          <p:nvPr/>
        </p:nvSpPr>
        <p:spPr>
          <a:xfrm>
            <a:off x="2681554" y="1716220"/>
            <a:ext cx="1273997" cy="2870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907381F-4A27-5241-94F5-BB900E11D58D}"/>
              </a:ext>
            </a:extLst>
          </p:cNvPr>
          <p:cNvSpPr/>
          <p:nvPr/>
        </p:nvSpPr>
        <p:spPr>
          <a:xfrm>
            <a:off x="2599362" y="3182498"/>
            <a:ext cx="1438383" cy="36214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88D9590-EE0E-2E4C-9059-91BCDF44D6B4}"/>
              </a:ext>
            </a:extLst>
          </p:cNvPr>
          <p:cNvSpPr txBox="1"/>
          <p:nvPr/>
        </p:nvSpPr>
        <p:spPr>
          <a:xfrm>
            <a:off x="337104" y="3012763"/>
            <a:ext cx="1728328" cy="2031325"/>
          </a:xfrm>
          <a:prstGeom prst="rect">
            <a:avLst/>
          </a:prstGeom>
          <a:noFill/>
        </p:spPr>
        <p:txBody>
          <a:bodyPr wrap="square" rtlCol="0">
            <a:spAutoFit/>
          </a:bodyPr>
          <a:lstStyle/>
          <a:p>
            <a:r>
              <a:rPr lang="en-US" dirty="0"/>
              <a:t>To obtain the new rate they removed</a:t>
            </a:r>
          </a:p>
          <a:p>
            <a:endParaRPr lang="en-US" dirty="0"/>
          </a:p>
          <a:p>
            <a:r>
              <a:rPr lang="en-US" dirty="0"/>
              <a:t>Pregnancy-associated Deaths</a:t>
            </a:r>
          </a:p>
        </p:txBody>
      </p:sp>
      <p:cxnSp>
        <p:nvCxnSpPr>
          <p:cNvPr id="13" name="Straight Arrow Connector 12">
            <a:extLst>
              <a:ext uri="{FF2B5EF4-FFF2-40B4-BE49-F238E27FC236}">
                <a16:creationId xmlns:a16="http://schemas.microsoft.com/office/drawing/2014/main" id="{893EEB96-4ECE-194D-A9DE-59F5C13A8733}"/>
              </a:ext>
            </a:extLst>
          </p:cNvPr>
          <p:cNvCxnSpPr>
            <a:stCxn id="8" idx="3"/>
            <a:endCxn id="10" idx="2"/>
          </p:cNvCxnSpPr>
          <p:nvPr/>
        </p:nvCxnSpPr>
        <p:spPr>
          <a:xfrm flipV="1">
            <a:off x="2065432" y="1859754"/>
            <a:ext cx="616122" cy="21686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04EF062-35F9-B048-B674-1664DF9166B9}"/>
              </a:ext>
            </a:extLst>
          </p:cNvPr>
          <p:cNvCxnSpPr>
            <a:cxnSpLocks/>
            <a:stCxn id="8" idx="3"/>
          </p:cNvCxnSpPr>
          <p:nvPr/>
        </p:nvCxnSpPr>
        <p:spPr>
          <a:xfrm flipV="1">
            <a:off x="2065432" y="2794004"/>
            <a:ext cx="836691" cy="12344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C5D853E-E265-B644-A33A-0E4EFE8D450F}"/>
              </a:ext>
            </a:extLst>
          </p:cNvPr>
          <p:cNvCxnSpPr>
            <a:cxnSpLocks/>
            <a:stCxn id="8" idx="3"/>
          </p:cNvCxnSpPr>
          <p:nvPr/>
        </p:nvCxnSpPr>
        <p:spPr>
          <a:xfrm flipV="1">
            <a:off x="2065432" y="3288650"/>
            <a:ext cx="649510" cy="739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F8C3996A-9EF5-5C4D-9D38-D6E6F367C082}"/>
              </a:ext>
            </a:extLst>
          </p:cNvPr>
          <p:cNvSpPr/>
          <p:nvPr/>
        </p:nvSpPr>
        <p:spPr>
          <a:xfrm>
            <a:off x="6946490" y="1327355"/>
            <a:ext cx="1799304" cy="46899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5928EA3-2F8F-9940-8CEF-7CE06118BEEC}"/>
              </a:ext>
            </a:extLst>
          </p:cNvPr>
          <p:cNvSpPr txBox="1"/>
          <p:nvPr/>
        </p:nvSpPr>
        <p:spPr>
          <a:xfrm>
            <a:off x="9687501" y="2182761"/>
            <a:ext cx="1786744" cy="2308324"/>
          </a:xfrm>
          <a:prstGeom prst="rect">
            <a:avLst/>
          </a:prstGeom>
          <a:noFill/>
        </p:spPr>
        <p:txBody>
          <a:bodyPr wrap="square" rtlCol="0">
            <a:spAutoFit/>
          </a:bodyPr>
          <a:lstStyle/>
          <a:p>
            <a:r>
              <a:rPr lang="en-US" dirty="0"/>
              <a:t>That would remove 68% of all the maternal deaths using the new “enhanced” method</a:t>
            </a:r>
          </a:p>
        </p:txBody>
      </p:sp>
      <p:sp>
        <p:nvSpPr>
          <p:cNvPr id="7" name="TextBox 6">
            <a:extLst>
              <a:ext uri="{FF2B5EF4-FFF2-40B4-BE49-F238E27FC236}">
                <a16:creationId xmlns:a16="http://schemas.microsoft.com/office/drawing/2014/main" id="{E50E32D2-BE7F-644F-ACE9-75D4ACC97E44}"/>
              </a:ext>
            </a:extLst>
          </p:cNvPr>
          <p:cNvSpPr txBox="1"/>
          <p:nvPr/>
        </p:nvSpPr>
        <p:spPr>
          <a:xfrm>
            <a:off x="9626318" y="659424"/>
            <a:ext cx="2049232" cy="1200329"/>
          </a:xfrm>
          <a:prstGeom prst="rect">
            <a:avLst/>
          </a:prstGeom>
          <a:noFill/>
        </p:spPr>
        <p:txBody>
          <a:bodyPr wrap="square" rtlCol="0">
            <a:spAutoFit/>
          </a:bodyPr>
          <a:lstStyle/>
          <a:p>
            <a:r>
              <a:rPr lang="en-US" dirty="0"/>
              <a:t>They removed all deaths beyond 42 days following pregnancy.</a:t>
            </a:r>
          </a:p>
        </p:txBody>
      </p:sp>
    </p:spTree>
    <p:extLst>
      <p:ext uri="{BB962C8B-B14F-4D97-AF65-F5344CB8AC3E}">
        <p14:creationId xmlns:p14="http://schemas.microsoft.com/office/powerpoint/2010/main" val="318060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media1.picsearch.com/is?8McE-sNaPgzYqa3JQMVl3bvFhwLPwMOoU8d5h6GIGzM&amp;height=226">
            <a:extLst>
              <a:ext uri="{FF2B5EF4-FFF2-40B4-BE49-F238E27FC236}">
                <a16:creationId xmlns:a16="http://schemas.microsoft.com/office/drawing/2014/main" id="{31C5287D-9815-4FBA-BB9E-108201A1E1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416" y="4035081"/>
            <a:ext cx="2047875" cy="21526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54BBD1B-69AF-9646-8255-B128CD26B617}"/>
              </a:ext>
            </a:extLst>
          </p:cNvPr>
          <p:cNvSpPr txBox="1"/>
          <p:nvPr/>
        </p:nvSpPr>
        <p:spPr>
          <a:xfrm>
            <a:off x="1157234" y="811009"/>
            <a:ext cx="9005777" cy="5016758"/>
          </a:xfrm>
          <a:prstGeom prst="rect">
            <a:avLst/>
          </a:prstGeom>
          <a:noFill/>
        </p:spPr>
        <p:txBody>
          <a:bodyPr wrap="square" rtlCol="0">
            <a:spAutoFit/>
          </a:bodyPr>
          <a:lstStyle/>
          <a:p>
            <a:pPr algn="ctr"/>
            <a:r>
              <a:rPr lang="en-US" sz="3200"/>
              <a:t>Why would the Task Force’s new “enhanced” method (rate=8.9 rather than 38.7) omit maternal deaths </a:t>
            </a:r>
            <a:r>
              <a:rPr lang="en-US" sz="3200">
                <a:solidFill>
                  <a:srgbClr val="FF0000"/>
                </a:solidFill>
              </a:rPr>
              <a:t>more than 42 days </a:t>
            </a:r>
            <a:r>
              <a:rPr lang="en-US" sz="3200"/>
              <a:t>following pregnancy and deaths from </a:t>
            </a:r>
            <a:r>
              <a:rPr lang="en-US" sz="3200">
                <a:solidFill>
                  <a:srgbClr val="FF0000"/>
                </a:solidFill>
              </a:rPr>
              <a:t>pregnancy</a:t>
            </a:r>
            <a:r>
              <a:rPr lang="en-US" sz="3200"/>
              <a:t>-</a:t>
            </a:r>
            <a:r>
              <a:rPr lang="en-US" sz="3200">
                <a:solidFill>
                  <a:srgbClr val="FF0000"/>
                </a:solidFill>
              </a:rPr>
              <a:t>associated</a:t>
            </a:r>
            <a:r>
              <a:rPr lang="en-US" sz="3200"/>
              <a:t> causes?</a:t>
            </a:r>
          </a:p>
          <a:p>
            <a:pPr algn="ctr"/>
            <a:endParaRPr lang="en-US" sz="3200"/>
          </a:p>
          <a:p>
            <a:pPr algn="ctr"/>
            <a:endParaRPr lang="en-US" sz="3200"/>
          </a:p>
          <a:p>
            <a:pPr algn="ctr"/>
            <a:r>
              <a:rPr lang="en-US" sz="3200"/>
              <a:t> </a:t>
            </a:r>
          </a:p>
          <a:p>
            <a:pPr algn="ctr"/>
            <a:r>
              <a:rPr lang="en-US" sz="3200"/>
              <a:t>Was it a ruse </a:t>
            </a:r>
          </a:p>
          <a:p>
            <a:pPr algn="ctr"/>
            <a:r>
              <a:rPr lang="en-US" sz="3200"/>
              <a:t>to make Texas look better?</a:t>
            </a:r>
          </a:p>
        </p:txBody>
      </p:sp>
    </p:spTree>
    <p:extLst>
      <p:ext uri="{BB962C8B-B14F-4D97-AF65-F5344CB8AC3E}">
        <p14:creationId xmlns:p14="http://schemas.microsoft.com/office/powerpoint/2010/main" val="39965993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840AB9-6895-4E47-988A-7398ACABB31A}"/>
              </a:ext>
            </a:extLst>
          </p:cNvPr>
          <p:cNvPicPr>
            <a:picLocks noChangeAspect="1"/>
          </p:cNvPicPr>
          <p:nvPr/>
        </p:nvPicPr>
        <p:blipFill>
          <a:blip r:embed="rId2"/>
          <a:stretch>
            <a:fillRect/>
          </a:stretch>
        </p:blipFill>
        <p:spPr>
          <a:xfrm>
            <a:off x="2101849" y="444499"/>
            <a:ext cx="8665467" cy="6474991"/>
          </a:xfrm>
          <a:prstGeom prst="rect">
            <a:avLst/>
          </a:prstGeom>
        </p:spPr>
      </p:pic>
      <p:sp>
        <p:nvSpPr>
          <p:cNvPr id="2" name="TextBox 1">
            <a:extLst>
              <a:ext uri="{FF2B5EF4-FFF2-40B4-BE49-F238E27FC236}">
                <a16:creationId xmlns:a16="http://schemas.microsoft.com/office/drawing/2014/main" id="{3B94AC20-27FF-0148-B89D-364C746010CB}"/>
              </a:ext>
            </a:extLst>
          </p:cNvPr>
          <p:cNvSpPr txBox="1"/>
          <p:nvPr/>
        </p:nvSpPr>
        <p:spPr>
          <a:xfrm>
            <a:off x="757237" y="121333"/>
            <a:ext cx="10729913" cy="646331"/>
          </a:xfrm>
          <a:prstGeom prst="rect">
            <a:avLst/>
          </a:prstGeom>
          <a:noFill/>
        </p:spPr>
        <p:txBody>
          <a:bodyPr wrap="square" rtlCol="0">
            <a:spAutoFit/>
          </a:bodyPr>
          <a:lstStyle/>
          <a:p>
            <a:pPr algn="ctr"/>
            <a:r>
              <a:rPr lang="en-US"/>
              <a:t>Remember the old joke about the drunk looking for his keys?  </a:t>
            </a:r>
          </a:p>
          <a:p>
            <a:pPr algn="ctr"/>
            <a:r>
              <a:rPr lang="en-US"/>
              <a:t>The police officer asked where he lost them.  </a:t>
            </a:r>
          </a:p>
        </p:txBody>
      </p:sp>
    </p:spTree>
    <p:extLst>
      <p:ext uri="{BB962C8B-B14F-4D97-AF65-F5344CB8AC3E}">
        <p14:creationId xmlns:p14="http://schemas.microsoft.com/office/powerpoint/2010/main" val="27330906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9FC903-97D0-F246-92CA-A3ECA47277A8}"/>
              </a:ext>
            </a:extLst>
          </p:cNvPr>
          <p:cNvSpPr txBox="1"/>
          <p:nvPr/>
        </p:nvSpPr>
        <p:spPr>
          <a:xfrm>
            <a:off x="185738" y="627351"/>
            <a:ext cx="12006261" cy="4955203"/>
          </a:xfrm>
          <a:prstGeom prst="rect">
            <a:avLst/>
          </a:prstGeom>
          <a:noFill/>
        </p:spPr>
        <p:txBody>
          <a:bodyPr wrap="square" rtlCol="0">
            <a:spAutoFit/>
          </a:bodyPr>
          <a:lstStyle/>
          <a:p>
            <a:pPr algn="ctr"/>
            <a:r>
              <a:rPr lang="en-US" sz="2800" dirty="0"/>
              <a:t>WHERE IS IT EASIEST TO FIND INFORMATION ABOUT </a:t>
            </a:r>
          </a:p>
          <a:p>
            <a:pPr algn="ctr"/>
            <a:r>
              <a:rPr lang="en-US" sz="2800" dirty="0"/>
              <a:t>MATERNAL MORTALITY?</a:t>
            </a:r>
          </a:p>
          <a:p>
            <a:pPr algn="ctr"/>
            <a:endParaRPr lang="en-US" sz="2800" dirty="0"/>
          </a:p>
          <a:p>
            <a:pPr algn="ctr"/>
            <a:endParaRPr lang="en-US" sz="2800" dirty="0"/>
          </a:p>
          <a:p>
            <a:endParaRPr lang="en-US" dirty="0"/>
          </a:p>
          <a:p>
            <a:endParaRPr lang="en-US" dirty="0"/>
          </a:p>
          <a:p>
            <a:r>
              <a:rPr lang="en-US" sz="2400" dirty="0"/>
              <a:t>								</a:t>
            </a:r>
          </a:p>
          <a:p>
            <a:endParaRPr lang="en-US" sz="2400" dirty="0"/>
          </a:p>
          <a:p>
            <a:endParaRPr lang="en-US" sz="2400" dirty="0"/>
          </a:p>
          <a:p>
            <a:endParaRPr lang="en-US" sz="2400" dirty="0"/>
          </a:p>
          <a:p>
            <a:r>
              <a:rPr lang="en-US" sz="2400" dirty="0"/>
              <a:t>                       Hospital/ Clinic Records and Mother’s Death Certificate</a:t>
            </a:r>
          </a:p>
          <a:p>
            <a:endParaRPr lang="en-US" sz="2400" dirty="0"/>
          </a:p>
          <a:p>
            <a:endParaRPr lang="en-US" sz="2400" dirty="0"/>
          </a:p>
        </p:txBody>
      </p:sp>
      <p:pic>
        <p:nvPicPr>
          <p:cNvPr id="4" name="Picture 3">
            <a:extLst>
              <a:ext uri="{FF2B5EF4-FFF2-40B4-BE49-F238E27FC236}">
                <a16:creationId xmlns:a16="http://schemas.microsoft.com/office/drawing/2014/main" id="{063B2325-DD70-B749-9D06-850994D05A85}"/>
              </a:ext>
            </a:extLst>
          </p:cNvPr>
          <p:cNvPicPr>
            <a:picLocks noChangeAspect="1"/>
          </p:cNvPicPr>
          <p:nvPr/>
        </p:nvPicPr>
        <p:blipFill>
          <a:blip r:embed="rId2"/>
          <a:stretch>
            <a:fillRect/>
          </a:stretch>
        </p:blipFill>
        <p:spPr>
          <a:xfrm>
            <a:off x="4562905" y="2388856"/>
            <a:ext cx="2431185" cy="1614488"/>
          </a:xfrm>
          <a:prstGeom prst="rect">
            <a:avLst/>
          </a:prstGeom>
        </p:spPr>
      </p:pic>
      <p:pic>
        <p:nvPicPr>
          <p:cNvPr id="6" name="Picture 5">
            <a:extLst>
              <a:ext uri="{FF2B5EF4-FFF2-40B4-BE49-F238E27FC236}">
                <a16:creationId xmlns:a16="http://schemas.microsoft.com/office/drawing/2014/main" id="{528E0E82-1212-B84D-AEC5-7FAC67050DD6}"/>
              </a:ext>
            </a:extLst>
          </p:cNvPr>
          <p:cNvPicPr>
            <a:picLocks noChangeAspect="1"/>
          </p:cNvPicPr>
          <p:nvPr/>
        </p:nvPicPr>
        <p:blipFill>
          <a:blip r:embed="rId3"/>
          <a:stretch>
            <a:fillRect/>
          </a:stretch>
        </p:blipFill>
        <p:spPr>
          <a:xfrm>
            <a:off x="4210052" y="4899441"/>
            <a:ext cx="3136889" cy="1472718"/>
          </a:xfrm>
          <a:prstGeom prst="rect">
            <a:avLst/>
          </a:prstGeom>
        </p:spPr>
      </p:pic>
    </p:spTree>
    <p:extLst>
      <p:ext uri="{BB962C8B-B14F-4D97-AF65-F5344CB8AC3E}">
        <p14:creationId xmlns:p14="http://schemas.microsoft.com/office/powerpoint/2010/main" val="2210674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CB9D29-4268-534B-9218-3911A3E881A8}"/>
              </a:ext>
            </a:extLst>
          </p:cNvPr>
          <p:cNvPicPr>
            <a:picLocks noChangeAspect="1"/>
          </p:cNvPicPr>
          <p:nvPr/>
        </p:nvPicPr>
        <p:blipFill>
          <a:blip r:embed="rId2"/>
          <a:stretch>
            <a:fillRect/>
          </a:stretch>
        </p:blipFill>
        <p:spPr>
          <a:xfrm>
            <a:off x="914399" y="231695"/>
            <a:ext cx="10108589" cy="6421039"/>
          </a:xfrm>
          <a:prstGeom prst="rect">
            <a:avLst/>
          </a:prstGeom>
        </p:spPr>
      </p:pic>
      <p:sp>
        <p:nvSpPr>
          <p:cNvPr id="3" name="TextBox 2"/>
          <p:cNvSpPr txBox="1"/>
          <p:nvPr/>
        </p:nvSpPr>
        <p:spPr>
          <a:xfrm>
            <a:off x="5131249" y="1273053"/>
            <a:ext cx="4464043" cy="1077218"/>
          </a:xfrm>
          <a:prstGeom prst="rect">
            <a:avLst/>
          </a:prstGeom>
          <a:noFill/>
        </p:spPr>
        <p:txBody>
          <a:bodyPr wrap="square" rtlCol="0">
            <a:spAutoFit/>
          </a:bodyPr>
          <a:lstStyle/>
          <a:p>
            <a:pPr algn="ctr"/>
            <a:r>
              <a:rPr lang="en-US" sz="1600" dirty="0"/>
              <a:t>Pregnancy question filled out on only 271 </a:t>
            </a:r>
          </a:p>
          <a:p>
            <a:pPr algn="ctr"/>
            <a:r>
              <a:rPr lang="en-US" sz="1600" dirty="0"/>
              <a:t>death certificates</a:t>
            </a:r>
          </a:p>
          <a:p>
            <a:endParaRPr lang="en-US" sz="1600" dirty="0"/>
          </a:p>
          <a:p>
            <a:endParaRPr lang="en-US" sz="1600" dirty="0"/>
          </a:p>
        </p:txBody>
      </p:sp>
      <p:sp>
        <p:nvSpPr>
          <p:cNvPr id="4" name="Rectangle 3"/>
          <p:cNvSpPr/>
          <p:nvPr/>
        </p:nvSpPr>
        <p:spPr>
          <a:xfrm>
            <a:off x="2402574" y="2718940"/>
            <a:ext cx="3566120" cy="1446550"/>
          </a:xfrm>
          <a:prstGeom prst="rect">
            <a:avLst/>
          </a:prstGeom>
        </p:spPr>
        <p:txBody>
          <a:bodyPr wrap="square">
            <a:spAutoFit/>
          </a:bodyPr>
          <a:lstStyle/>
          <a:p>
            <a:pPr algn="ctr"/>
            <a:endParaRPr lang="en-US" sz="8800" b="1">
              <a:solidFill>
                <a:schemeClr val="bg1"/>
              </a:solidFill>
            </a:endParaRPr>
          </a:p>
        </p:txBody>
      </p:sp>
      <p:sp>
        <p:nvSpPr>
          <p:cNvPr id="5" name="Rectangle 4">
            <a:extLst>
              <a:ext uri="{FF2B5EF4-FFF2-40B4-BE49-F238E27FC236}">
                <a16:creationId xmlns:a16="http://schemas.microsoft.com/office/drawing/2014/main" id="{518533B1-802C-8C4C-A832-78B231ED1407}"/>
              </a:ext>
            </a:extLst>
          </p:cNvPr>
          <p:cNvSpPr/>
          <p:nvPr/>
        </p:nvSpPr>
        <p:spPr>
          <a:xfrm>
            <a:off x="4941778" y="4659073"/>
            <a:ext cx="5337176" cy="646331"/>
          </a:xfrm>
          <a:prstGeom prst="rect">
            <a:avLst/>
          </a:prstGeom>
        </p:spPr>
        <p:txBody>
          <a:bodyPr wrap="square">
            <a:spAutoFit/>
          </a:bodyPr>
          <a:lstStyle/>
          <a:p>
            <a:pPr algn="ctr"/>
            <a:r>
              <a:rPr lang="en-US">
                <a:solidFill>
                  <a:schemeClr val="bg1"/>
                </a:solidFill>
              </a:rPr>
              <a:t>Texas isn’t  getting the full picture of </a:t>
            </a:r>
          </a:p>
          <a:p>
            <a:pPr algn="ctr"/>
            <a:r>
              <a:rPr lang="en-US">
                <a:solidFill>
                  <a:schemeClr val="bg1"/>
                </a:solidFill>
              </a:rPr>
              <a:t>maternal mortality</a:t>
            </a:r>
          </a:p>
        </p:txBody>
      </p:sp>
      <p:sp>
        <p:nvSpPr>
          <p:cNvPr id="7" name="Rectangle 6">
            <a:extLst>
              <a:ext uri="{FF2B5EF4-FFF2-40B4-BE49-F238E27FC236}">
                <a16:creationId xmlns:a16="http://schemas.microsoft.com/office/drawing/2014/main" id="{00190AC9-3E05-0F45-B0C0-D7EA735F2330}"/>
              </a:ext>
            </a:extLst>
          </p:cNvPr>
          <p:cNvSpPr/>
          <p:nvPr/>
        </p:nvSpPr>
        <p:spPr>
          <a:xfrm>
            <a:off x="6159347" y="2944641"/>
            <a:ext cx="3175306" cy="1200329"/>
          </a:xfrm>
          <a:prstGeom prst="rect">
            <a:avLst/>
          </a:prstGeom>
        </p:spPr>
        <p:txBody>
          <a:bodyPr wrap="square">
            <a:spAutoFit/>
          </a:bodyPr>
          <a:lstStyle/>
          <a:p>
            <a:r>
              <a:rPr lang="en-US"/>
              <a:t>779 (74% of 1050) of homicide death records had no information on pregnancy status listed</a:t>
            </a:r>
          </a:p>
        </p:txBody>
      </p:sp>
      <p:sp>
        <p:nvSpPr>
          <p:cNvPr id="8" name="Rectangle 7">
            <a:extLst>
              <a:ext uri="{FF2B5EF4-FFF2-40B4-BE49-F238E27FC236}">
                <a16:creationId xmlns:a16="http://schemas.microsoft.com/office/drawing/2014/main" id="{568A7C12-FE96-B846-BC21-A89F25DF5E92}"/>
              </a:ext>
            </a:extLst>
          </p:cNvPr>
          <p:cNvSpPr/>
          <p:nvPr/>
        </p:nvSpPr>
        <p:spPr>
          <a:xfrm>
            <a:off x="3103546" y="494017"/>
            <a:ext cx="6432402" cy="369332"/>
          </a:xfrm>
          <a:prstGeom prst="rect">
            <a:avLst/>
          </a:prstGeom>
        </p:spPr>
        <p:txBody>
          <a:bodyPr wrap="none">
            <a:spAutoFit/>
          </a:bodyPr>
          <a:lstStyle/>
          <a:p>
            <a:r>
              <a:rPr lang="en-US" dirty="0"/>
              <a:t>Pregnancy-Associated Homicide Deaths in Texas 2013-2016</a:t>
            </a:r>
          </a:p>
        </p:txBody>
      </p:sp>
    </p:spTree>
    <p:extLst>
      <p:ext uri="{BB962C8B-B14F-4D97-AF65-F5344CB8AC3E}">
        <p14:creationId xmlns:p14="http://schemas.microsoft.com/office/powerpoint/2010/main" val="134253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F826F5-6222-A742-BD92-FD33FEE7AF55}"/>
              </a:ext>
            </a:extLst>
          </p:cNvPr>
          <p:cNvSpPr/>
          <p:nvPr/>
        </p:nvSpPr>
        <p:spPr>
          <a:xfrm>
            <a:off x="547960" y="143007"/>
            <a:ext cx="10803986" cy="2677656"/>
          </a:xfrm>
          <a:prstGeom prst="rect">
            <a:avLst/>
          </a:prstGeom>
        </p:spPr>
        <p:txBody>
          <a:bodyPr wrap="square">
            <a:spAutoFit/>
          </a:bodyPr>
          <a:lstStyle/>
          <a:p>
            <a:r>
              <a:rPr lang="en-US" sz="2400" dirty="0">
                <a:solidFill>
                  <a:srgbClr val="FF0000"/>
                </a:solidFill>
              </a:rPr>
              <a:t>In March 2018 </a:t>
            </a:r>
            <a:r>
              <a:rPr lang="en-US" sz="2400" dirty="0"/>
              <a:t>the Task Force had completed the review of only </a:t>
            </a:r>
            <a:r>
              <a:rPr lang="en-US" sz="2400" dirty="0">
                <a:solidFill>
                  <a:srgbClr val="FF0000"/>
                </a:solidFill>
              </a:rPr>
              <a:t>89 cases </a:t>
            </a:r>
            <a:r>
              <a:rPr lang="en-US" sz="2400" dirty="0"/>
              <a:t>from the </a:t>
            </a:r>
            <a:r>
              <a:rPr lang="en-US" sz="2400" dirty="0">
                <a:solidFill>
                  <a:srgbClr val="FF0000"/>
                </a:solidFill>
              </a:rPr>
              <a:t>2012 </a:t>
            </a:r>
            <a:r>
              <a:rPr lang="en-US" sz="2400" dirty="0"/>
              <a:t>case cohort of maternal deaths. (Task Force was established in </a:t>
            </a:r>
            <a:r>
              <a:rPr lang="en-US" sz="2400" dirty="0">
                <a:solidFill>
                  <a:srgbClr val="FF0000"/>
                </a:solidFill>
              </a:rPr>
              <a:t>2013</a:t>
            </a:r>
            <a:r>
              <a:rPr lang="en-US" sz="2400" dirty="0"/>
              <a:t>)</a:t>
            </a:r>
          </a:p>
          <a:p>
            <a:endParaRPr lang="en-US" sz="2400" dirty="0"/>
          </a:p>
          <a:p>
            <a:r>
              <a:rPr lang="en-US" sz="2400" dirty="0"/>
              <a:t>Each maternal death went through a multi-disciplinary review to determine the causes and contributing factors to death, pregnancy-relatedness, and preventability.” (p.6)</a:t>
            </a:r>
          </a:p>
        </p:txBody>
      </p:sp>
      <p:pic>
        <p:nvPicPr>
          <p:cNvPr id="5" name="Picture 4">
            <a:extLst>
              <a:ext uri="{FF2B5EF4-FFF2-40B4-BE49-F238E27FC236}">
                <a16:creationId xmlns:a16="http://schemas.microsoft.com/office/drawing/2014/main" id="{B60DB18B-E53F-384B-9CD8-D397B915C174}"/>
              </a:ext>
            </a:extLst>
          </p:cNvPr>
          <p:cNvPicPr>
            <a:picLocks noChangeAspect="1"/>
          </p:cNvPicPr>
          <p:nvPr/>
        </p:nvPicPr>
        <p:blipFill>
          <a:blip r:embed="rId2"/>
          <a:stretch>
            <a:fillRect/>
          </a:stretch>
        </p:blipFill>
        <p:spPr>
          <a:xfrm>
            <a:off x="1104070" y="2786789"/>
            <a:ext cx="3774559" cy="3761948"/>
          </a:xfrm>
          <a:prstGeom prst="rect">
            <a:avLst/>
          </a:prstGeom>
        </p:spPr>
      </p:pic>
      <p:pic>
        <p:nvPicPr>
          <p:cNvPr id="6" name="Picture 5">
            <a:extLst>
              <a:ext uri="{FF2B5EF4-FFF2-40B4-BE49-F238E27FC236}">
                <a16:creationId xmlns:a16="http://schemas.microsoft.com/office/drawing/2014/main" id="{11778987-7F44-774F-82FF-5587A1637BE8}"/>
              </a:ext>
            </a:extLst>
          </p:cNvPr>
          <p:cNvPicPr>
            <a:picLocks noChangeAspect="1"/>
          </p:cNvPicPr>
          <p:nvPr/>
        </p:nvPicPr>
        <p:blipFill>
          <a:blip r:embed="rId2"/>
          <a:stretch>
            <a:fillRect/>
          </a:stretch>
        </p:blipFill>
        <p:spPr>
          <a:xfrm>
            <a:off x="4637567" y="2820663"/>
            <a:ext cx="3774559" cy="3728074"/>
          </a:xfrm>
          <a:prstGeom prst="rect">
            <a:avLst/>
          </a:prstGeom>
        </p:spPr>
      </p:pic>
      <p:pic>
        <p:nvPicPr>
          <p:cNvPr id="7" name="Picture 6">
            <a:extLst>
              <a:ext uri="{FF2B5EF4-FFF2-40B4-BE49-F238E27FC236}">
                <a16:creationId xmlns:a16="http://schemas.microsoft.com/office/drawing/2014/main" id="{71238453-10D8-7A44-BDEF-9A36F413C007}"/>
              </a:ext>
            </a:extLst>
          </p:cNvPr>
          <p:cNvPicPr>
            <a:picLocks noChangeAspect="1"/>
          </p:cNvPicPr>
          <p:nvPr/>
        </p:nvPicPr>
        <p:blipFill>
          <a:blip r:embed="rId2"/>
          <a:stretch>
            <a:fillRect/>
          </a:stretch>
        </p:blipFill>
        <p:spPr>
          <a:xfrm>
            <a:off x="8126819" y="2692155"/>
            <a:ext cx="3980955" cy="3985091"/>
          </a:xfrm>
          <a:prstGeom prst="rect">
            <a:avLst/>
          </a:prstGeom>
        </p:spPr>
      </p:pic>
    </p:spTree>
    <p:extLst>
      <p:ext uri="{BB962C8B-B14F-4D97-AF65-F5344CB8AC3E}">
        <p14:creationId xmlns:p14="http://schemas.microsoft.com/office/powerpoint/2010/main" val="10074755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6992F-68AF-3F42-BC51-F88253339676}"/>
              </a:ext>
            </a:extLst>
          </p:cNvPr>
          <p:cNvSpPr>
            <a:spLocks noGrp="1"/>
          </p:cNvSpPr>
          <p:nvPr>
            <p:ph type="title"/>
          </p:nvPr>
        </p:nvSpPr>
        <p:spPr>
          <a:xfrm>
            <a:off x="300037" y="1456839"/>
            <a:ext cx="10877895" cy="1609344"/>
          </a:xfrm>
        </p:spPr>
        <p:txBody>
          <a:bodyPr>
            <a:normAutofit fontScale="90000"/>
          </a:bodyPr>
          <a:lstStyle/>
          <a:p>
            <a:pPr algn="ctr"/>
            <a:r>
              <a:rPr lang="en-US"/>
              <a:t>Does “bad data” mean we are over-estimating the rate of maternal mortality?</a:t>
            </a:r>
            <a:br>
              <a:rPr lang="en-US"/>
            </a:br>
            <a:br>
              <a:rPr lang="en-US"/>
            </a:br>
            <a:br>
              <a:rPr lang="en-US"/>
            </a:br>
            <a:endParaRPr lang="en-US"/>
          </a:p>
        </p:txBody>
      </p:sp>
      <p:sp>
        <p:nvSpPr>
          <p:cNvPr id="3" name="TextBox 2">
            <a:extLst>
              <a:ext uri="{FF2B5EF4-FFF2-40B4-BE49-F238E27FC236}">
                <a16:creationId xmlns:a16="http://schemas.microsoft.com/office/drawing/2014/main" id="{BD30AF1A-3430-4D4A-A025-8B589A2A6CB9}"/>
              </a:ext>
            </a:extLst>
          </p:cNvPr>
          <p:cNvSpPr txBox="1"/>
          <p:nvPr/>
        </p:nvSpPr>
        <p:spPr>
          <a:xfrm>
            <a:off x="1038316" y="3179499"/>
            <a:ext cx="9871422" cy="2215991"/>
          </a:xfrm>
          <a:prstGeom prst="rect">
            <a:avLst/>
          </a:prstGeom>
          <a:noFill/>
        </p:spPr>
        <p:txBody>
          <a:bodyPr wrap="square" rtlCol="0">
            <a:spAutoFit/>
          </a:bodyPr>
          <a:lstStyle/>
          <a:p>
            <a:r>
              <a:rPr lang="en-US" sz="2400"/>
              <a:t>In their 2018 Report the Task Force states, </a:t>
            </a:r>
          </a:p>
          <a:p>
            <a:r>
              <a:rPr lang="en-US" sz="2400"/>
              <a:t>“….maternal deaths identified through this (new) method </a:t>
            </a:r>
            <a:r>
              <a:rPr lang="en-US" sz="2400">
                <a:solidFill>
                  <a:srgbClr val="FF0000"/>
                </a:solidFill>
              </a:rPr>
              <a:t>underestimate the true number </a:t>
            </a:r>
            <a:r>
              <a:rPr lang="en-US" sz="2400"/>
              <a:t>of maternal deaths in Texas during this timeframe.</a:t>
            </a:r>
          </a:p>
          <a:p>
            <a:r>
              <a:rPr lang="en-US" sz="2400"/>
              <a:t>p. 9</a:t>
            </a:r>
          </a:p>
          <a:p>
            <a:endParaRPr lang="en-US"/>
          </a:p>
        </p:txBody>
      </p:sp>
    </p:spTree>
    <p:extLst>
      <p:ext uri="{BB962C8B-B14F-4D97-AF65-F5344CB8AC3E}">
        <p14:creationId xmlns:p14="http://schemas.microsoft.com/office/powerpoint/2010/main" val="436046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78F559-8012-DA43-8813-68E8B5CC373E}"/>
              </a:ext>
            </a:extLst>
          </p:cNvPr>
          <p:cNvSpPr txBox="1"/>
          <p:nvPr/>
        </p:nvSpPr>
        <p:spPr>
          <a:xfrm>
            <a:off x="1010002" y="290428"/>
            <a:ext cx="9604962" cy="5755422"/>
          </a:xfrm>
          <a:prstGeom prst="rect">
            <a:avLst/>
          </a:prstGeom>
          <a:noFill/>
        </p:spPr>
        <p:txBody>
          <a:bodyPr wrap="square" rtlCol="0">
            <a:spAutoFit/>
          </a:bodyPr>
          <a:lstStyle/>
          <a:p>
            <a:r>
              <a:rPr lang="en-US" sz="2400" b="1" dirty="0">
                <a:latin typeface="Rockwell" panose="02060603020205020403" pitchFamily="18" charset="0"/>
              </a:rPr>
              <a:t>Pause for Recap:</a:t>
            </a:r>
          </a:p>
          <a:p>
            <a:endParaRPr lang="en-US" sz="2400" b="1" dirty="0">
              <a:latin typeface="Rockwell" panose="02060603020205020403" pitchFamily="18" charset="0"/>
            </a:endParaRPr>
          </a:p>
          <a:p>
            <a:endParaRPr lang="en-US" sz="3200" dirty="0">
              <a:latin typeface="Rockwell" panose="02060603020205020403" pitchFamily="18" charset="0"/>
            </a:endParaRPr>
          </a:p>
          <a:p>
            <a:r>
              <a:rPr lang="en-US" sz="3200" dirty="0">
                <a:latin typeface="Rockwell" panose="02060603020205020403" pitchFamily="18" charset="0"/>
              </a:rPr>
              <a:t>The news about Texas being the WORST state in the U.S. scored </a:t>
            </a:r>
            <a:r>
              <a:rPr lang="en-US" sz="3200" dirty="0">
                <a:solidFill>
                  <a:srgbClr val="FF0000"/>
                </a:solidFill>
                <a:latin typeface="Rockwell" panose="02060603020205020403" pitchFamily="18" charset="0"/>
              </a:rPr>
              <a:t>PARTLY TRUE </a:t>
            </a:r>
            <a:r>
              <a:rPr lang="en-US" sz="3200" dirty="0">
                <a:latin typeface="Rockwell" panose="02060603020205020403" pitchFamily="18" charset="0"/>
              </a:rPr>
              <a:t>on my Fake News detector.  State-to-state comparisons can be unreliable. </a:t>
            </a:r>
          </a:p>
          <a:p>
            <a:endParaRPr lang="en-US" sz="3200" dirty="0">
              <a:latin typeface="Rockwell" panose="02060603020205020403" pitchFamily="18" charset="0"/>
            </a:endParaRPr>
          </a:p>
          <a:p>
            <a:r>
              <a:rPr lang="en-US" sz="3200" dirty="0">
                <a:latin typeface="Rockwell" panose="02060603020205020403" pitchFamily="18" charset="0"/>
              </a:rPr>
              <a:t>The news that bad data means we have over-estimated maternal mortality does not stand up to actual analysis. </a:t>
            </a:r>
            <a:r>
              <a:rPr lang="en-US" sz="3200" dirty="0">
                <a:solidFill>
                  <a:srgbClr val="FF0000"/>
                </a:solidFill>
                <a:latin typeface="Rockwell" panose="02060603020205020403" pitchFamily="18" charset="0"/>
              </a:rPr>
              <a:t>BAD DATA UNDERESTIMATE </a:t>
            </a:r>
            <a:r>
              <a:rPr lang="en-US" sz="3200" dirty="0">
                <a:latin typeface="Rockwell" panose="02060603020205020403" pitchFamily="18" charset="0"/>
              </a:rPr>
              <a:t>the scope of maternal mortality.</a:t>
            </a:r>
          </a:p>
        </p:txBody>
      </p:sp>
    </p:spTree>
    <p:extLst>
      <p:ext uri="{BB962C8B-B14F-4D97-AF65-F5344CB8AC3E}">
        <p14:creationId xmlns:p14="http://schemas.microsoft.com/office/powerpoint/2010/main" val="3862801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edia1.picsearch.com/is?-8CBR_FYV6RC3Czs_wnVR_gaDYUKlBYukW9wdbajH7Q&amp;height=200">
            <a:extLst>
              <a:ext uri="{FF2B5EF4-FFF2-40B4-BE49-F238E27FC236}">
                <a16:creationId xmlns:a16="http://schemas.microsoft.com/office/drawing/2014/main" id="{9B6E778D-2D61-4748-A83A-30DA26A973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6411" y="783418"/>
            <a:ext cx="4269075" cy="26681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9449443-71A1-B44A-9A0E-C448F13D23D2}"/>
              </a:ext>
            </a:extLst>
          </p:cNvPr>
          <p:cNvSpPr txBox="1"/>
          <p:nvPr/>
        </p:nvSpPr>
        <p:spPr>
          <a:xfrm>
            <a:off x="1150374" y="3923071"/>
            <a:ext cx="9335729" cy="1815882"/>
          </a:xfrm>
          <a:prstGeom prst="rect">
            <a:avLst/>
          </a:prstGeom>
          <a:noFill/>
        </p:spPr>
        <p:txBody>
          <a:bodyPr wrap="square" rtlCol="0">
            <a:spAutoFit/>
          </a:bodyPr>
          <a:lstStyle/>
          <a:p>
            <a:pPr algn="ctr"/>
            <a:r>
              <a:rPr lang="en-US" sz="2800" dirty="0"/>
              <a:t>Fact checking about maternal mortality means asking </a:t>
            </a:r>
            <a:r>
              <a:rPr lang="en-US" sz="2800" dirty="0">
                <a:solidFill>
                  <a:srgbClr val="FF0000"/>
                </a:solidFill>
              </a:rPr>
              <a:t>what definition </a:t>
            </a:r>
            <a:r>
              <a:rPr lang="en-US" sz="2800" dirty="0"/>
              <a:t>is being used, </a:t>
            </a:r>
            <a:r>
              <a:rPr lang="en-US" sz="2800" dirty="0">
                <a:solidFill>
                  <a:srgbClr val="FF0000"/>
                </a:solidFill>
              </a:rPr>
              <a:t>how complete </a:t>
            </a:r>
            <a:r>
              <a:rPr lang="en-US" sz="2800" dirty="0"/>
              <a:t>is the information, and </a:t>
            </a:r>
          </a:p>
          <a:p>
            <a:pPr algn="ctr"/>
            <a:r>
              <a:rPr lang="en-US" sz="2800" dirty="0">
                <a:solidFill>
                  <a:srgbClr val="FF0000"/>
                </a:solidFill>
              </a:rPr>
              <a:t>how comparable </a:t>
            </a:r>
            <a:r>
              <a:rPr lang="en-US" sz="2800" dirty="0"/>
              <a:t>are any two rates?</a:t>
            </a:r>
          </a:p>
        </p:txBody>
      </p:sp>
    </p:spTree>
    <p:extLst>
      <p:ext uri="{BB962C8B-B14F-4D97-AF65-F5344CB8AC3E}">
        <p14:creationId xmlns:p14="http://schemas.microsoft.com/office/powerpoint/2010/main" val="37855414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C194-B8A7-2D49-8123-FE991E39EF87}"/>
              </a:ext>
            </a:extLst>
          </p:cNvPr>
          <p:cNvSpPr>
            <a:spLocks noGrp="1"/>
          </p:cNvSpPr>
          <p:nvPr>
            <p:ph type="title"/>
          </p:nvPr>
        </p:nvSpPr>
        <p:spPr>
          <a:xfrm>
            <a:off x="1084136" y="253195"/>
            <a:ext cx="10058400" cy="1609344"/>
          </a:xfrm>
        </p:spPr>
        <p:txBody>
          <a:bodyPr>
            <a:normAutofit/>
          </a:bodyPr>
          <a:lstStyle/>
          <a:p>
            <a:pPr algn="ctr"/>
            <a:r>
              <a:rPr lang="en-US" sz="3200" dirty="0"/>
              <a:t>Citizen science has an important role to play in </a:t>
            </a:r>
            <a:br>
              <a:rPr lang="en-US" sz="3200" dirty="0"/>
            </a:br>
            <a:r>
              <a:rPr lang="en-US" sz="3200" dirty="0"/>
              <a:t>reducing maternal mortality</a:t>
            </a:r>
          </a:p>
        </p:txBody>
      </p:sp>
      <p:pic>
        <p:nvPicPr>
          <p:cNvPr id="5" name="Picture 4">
            <a:extLst>
              <a:ext uri="{FF2B5EF4-FFF2-40B4-BE49-F238E27FC236}">
                <a16:creationId xmlns:a16="http://schemas.microsoft.com/office/drawing/2014/main" id="{8332C301-DBEA-F74B-927D-3CFB3FC4DDC4}"/>
              </a:ext>
            </a:extLst>
          </p:cNvPr>
          <p:cNvPicPr>
            <a:picLocks noChangeAspect="1"/>
          </p:cNvPicPr>
          <p:nvPr/>
        </p:nvPicPr>
        <p:blipFill>
          <a:blip r:embed="rId2"/>
          <a:stretch>
            <a:fillRect/>
          </a:stretch>
        </p:blipFill>
        <p:spPr>
          <a:xfrm>
            <a:off x="1600200" y="1862539"/>
            <a:ext cx="8258175" cy="4660500"/>
          </a:xfrm>
          <a:prstGeom prst="rect">
            <a:avLst/>
          </a:prstGeom>
        </p:spPr>
      </p:pic>
      <p:sp>
        <p:nvSpPr>
          <p:cNvPr id="3" name="TextBox 2">
            <a:extLst>
              <a:ext uri="{FF2B5EF4-FFF2-40B4-BE49-F238E27FC236}">
                <a16:creationId xmlns:a16="http://schemas.microsoft.com/office/drawing/2014/main" id="{9E10CD96-6E44-FC4E-8714-30498C21B980}"/>
              </a:ext>
            </a:extLst>
          </p:cNvPr>
          <p:cNvSpPr txBox="1"/>
          <p:nvPr/>
        </p:nvSpPr>
        <p:spPr>
          <a:xfrm>
            <a:off x="8808911" y="2395898"/>
            <a:ext cx="2333625" cy="2246769"/>
          </a:xfrm>
          <a:prstGeom prst="rect">
            <a:avLst/>
          </a:prstGeom>
          <a:noFill/>
        </p:spPr>
        <p:txBody>
          <a:bodyPr wrap="square" rtlCol="0">
            <a:spAutoFit/>
          </a:bodyPr>
          <a:lstStyle/>
          <a:p>
            <a:r>
              <a:rPr lang="en-US" sz="2800" dirty="0"/>
              <a:t>Experts and Health Professionals cannot do it alone.</a:t>
            </a:r>
          </a:p>
        </p:txBody>
      </p:sp>
    </p:spTree>
    <p:extLst>
      <p:ext uri="{BB962C8B-B14F-4D97-AF65-F5344CB8AC3E}">
        <p14:creationId xmlns:p14="http://schemas.microsoft.com/office/powerpoint/2010/main" val="329653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605361-2F61-3F40-9189-5810BAC0F310}"/>
              </a:ext>
            </a:extLst>
          </p:cNvPr>
          <p:cNvPicPr>
            <a:picLocks noChangeAspect="1"/>
          </p:cNvPicPr>
          <p:nvPr/>
        </p:nvPicPr>
        <p:blipFill>
          <a:blip r:embed="rId2"/>
          <a:stretch>
            <a:fillRect/>
          </a:stretch>
        </p:blipFill>
        <p:spPr>
          <a:xfrm>
            <a:off x="1034761" y="0"/>
            <a:ext cx="10122477" cy="6858000"/>
          </a:xfrm>
          <a:prstGeom prst="rect">
            <a:avLst/>
          </a:prstGeom>
        </p:spPr>
      </p:pic>
    </p:spTree>
    <p:extLst>
      <p:ext uri="{BB962C8B-B14F-4D97-AF65-F5344CB8AC3E}">
        <p14:creationId xmlns:p14="http://schemas.microsoft.com/office/powerpoint/2010/main" val="27288387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38F1D4-6875-B842-9523-AEC93CA68568}"/>
              </a:ext>
            </a:extLst>
          </p:cNvPr>
          <p:cNvPicPr>
            <a:picLocks noChangeAspect="1"/>
          </p:cNvPicPr>
          <p:nvPr/>
        </p:nvPicPr>
        <p:blipFill>
          <a:blip r:embed="rId2"/>
          <a:stretch>
            <a:fillRect/>
          </a:stretch>
        </p:blipFill>
        <p:spPr>
          <a:xfrm>
            <a:off x="933571" y="583645"/>
            <a:ext cx="9375614" cy="5657849"/>
          </a:xfrm>
          <a:prstGeom prst="rect">
            <a:avLst/>
          </a:prstGeom>
        </p:spPr>
      </p:pic>
      <p:sp>
        <p:nvSpPr>
          <p:cNvPr id="4" name="TextBox 3">
            <a:extLst>
              <a:ext uri="{FF2B5EF4-FFF2-40B4-BE49-F238E27FC236}">
                <a16:creationId xmlns:a16="http://schemas.microsoft.com/office/drawing/2014/main" id="{29FBFA6F-985E-374E-8080-1E7088F3E87D}"/>
              </a:ext>
            </a:extLst>
          </p:cNvPr>
          <p:cNvSpPr txBox="1"/>
          <p:nvPr/>
        </p:nvSpPr>
        <p:spPr>
          <a:xfrm>
            <a:off x="1012907" y="214313"/>
            <a:ext cx="9216943" cy="369332"/>
          </a:xfrm>
          <a:prstGeom prst="rect">
            <a:avLst/>
          </a:prstGeom>
          <a:noFill/>
        </p:spPr>
        <p:txBody>
          <a:bodyPr wrap="square" rtlCol="0">
            <a:spAutoFit/>
          </a:bodyPr>
          <a:lstStyle/>
          <a:p>
            <a:r>
              <a:rPr lang="en-US"/>
              <a:t>Remember this Texas response to Maternal Mortality?  </a:t>
            </a:r>
          </a:p>
        </p:txBody>
      </p:sp>
      <p:sp>
        <p:nvSpPr>
          <p:cNvPr id="6" name="TextBox 5">
            <a:extLst>
              <a:ext uri="{FF2B5EF4-FFF2-40B4-BE49-F238E27FC236}">
                <a16:creationId xmlns:a16="http://schemas.microsoft.com/office/drawing/2014/main" id="{9DD4303A-7FF4-1D49-B73A-1AADC456AAA2}"/>
              </a:ext>
            </a:extLst>
          </p:cNvPr>
          <p:cNvSpPr txBox="1"/>
          <p:nvPr/>
        </p:nvSpPr>
        <p:spPr>
          <a:xfrm>
            <a:off x="6061588" y="3052916"/>
            <a:ext cx="3126658" cy="1938992"/>
          </a:xfrm>
          <a:prstGeom prst="rect">
            <a:avLst/>
          </a:prstGeom>
          <a:noFill/>
        </p:spPr>
        <p:txBody>
          <a:bodyPr wrap="square" rtlCol="0">
            <a:spAutoFit/>
          </a:bodyPr>
          <a:lstStyle/>
          <a:p>
            <a:pPr algn="ctr"/>
            <a:r>
              <a:rPr lang="en-US" sz="2400" dirty="0"/>
              <a:t>66% of clinics listed DID NOT offer Healthy Women services as described</a:t>
            </a:r>
          </a:p>
        </p:txBody>
      </p:sp>
    </p:spTree>
    <p:extLst>
      <p:ext uri="{BB962C8B-B14F-4D97-AF65-F5344CB8AC3E}">
        <p14:creationId xmlns:p14="http://schemas.microsoft.com/office/powerpoint/2010/main" val="7792204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8F8EE2-B638-FE4B-AA81-CB7C79CD4215}"/>
              </a:ext>
            </a:extLst>
          </p:cNvPr>
          <p:cNvPicPr>
            <a:picLocks noChangeAspect="1"/>
          </p:cNvPicPr>
          <p:nvPr/>
        </p:nvPicPr>
        <p:blipFill>
          <a:blip r:embed="rId2"/>
          <a:stretch>
            <a:fillRect/>
          </a:stretch>
        </p:blipFill>
        <p:spPr>
          <a:xfrm>
            <a:off x="1095153" y="0"/>
            <a:ext cx="9367284" cy="6858000"/>
          </a:xfrm>
          <a:prstGeom prst="rect">
            <a:avLst/>
          </a:prstGeom>
        </p:spPr>
      </p:pic>
      <p:cxnSp>
        <p:nvCxnSpPr>
          <p:cNvPr id="3" name="Straight Arrow Connector 2">
            <a:extLst>
              <a:ext uri="{FF2B5EF4-FFF2-40B4-BE49-F238E27FC236}">
                <a16:creationId xmlns:a16="http://schemas.microsoft.com/office/drawing/2014/main" id="{72285681-1797-49E0-B720-1E3C917F32A0}"/>
              </a:ext>
            </a:extLst>
          </p:cNvPr>
          <p:cNvCxnSpPr/>
          <p:nvPr/>
        </p:nvCxnSpPr>
        <p:spPr>
          <a:xfrm>
            <a:off x="858129" y="1308295"/>
            <a:ext cx="2813539" cy="3798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0DFDF2CA-789B-4A98-881E-CDD03546D226}"/>
              </a:ext>
            </a:extLst>
          </p:cNvPr>
          <p:cNvCxnSpPr/>
          <p:nvPr/>
        </p:nvCxnSpPr>
        <p:spPr>
          <a:xfrm>
            <a:off x="757310" y="2375095"/>
            <a:ext cx="2813539" cy="3798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C3D946B-2934-44A7-A8C5-3EB5A570DB22}"/>
              </a:ext>
            </a:extLst>
          </p:cNvPr>
          <p:cNvCxnSpPr/>
          <p:nvPr/>
        </p:nvCxnSpPr>
        <p:spPr>
          <a:xfrm>
            <a:off x="1010529" y="5169877"/>
            <a:ext cx="2813539" cy="3798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12A6CA8F-5E56-F942-95B8-2B5BBFA53655}"/>
              </a:ext>
            </a:extLst>
          </p:cNvPr>
          <p:cNvSpPr/>
          <p:nvPr/>
        </p:nvSpPr>
        <p:spPr>
          <a:xfrm>
            <a:off x="7242048" y="594360"/>
            <a:ext cx="2697480" cy="649224"/>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84086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D6ED4B-2FE6-0740-B2E8-2FB068D6ED07}"/>
              </a:ext>
            </a:extLst>
          </p:cNvPr>
          <p:cNvSpPr txBox="1"/>
          <p:nvPr/>
        </p:nvSpPr>
        <p:spPr>
          <a:xfrm>
            <a:off x="3100388" y="414337"/>
            <a:ext cx="8586787" cy="707886"/>
          </a:xfrm>
          <a:prstGeom prst="rect">
            <a:avLst/>
          </a:prstGeom>
          <a:noFill/>
        </p:spPr>
        <p:txBody>
          <a:bodyPr wrap="square" rtlCol="0">
            <a:spAutoFit/>
          </a:bodyPr>
          <a:lstStyle/>
          <a:p>
            <a:r>
              <a:rPr lang="en-US" sz="4000"/>
              <a:t>Late-breaking News!</a:t>
            </a:r>
          </a:p>
        </p:txBody>
      </p:sp>
      <p:sp>
        <p:nvSpPr>
          <p:cNvPr id="3" name="Rectangle 2">
            <a:extLst>
              <a:ext uri="{FF2B5EF4-FFF2-40B4-BE49-F238E27FC236}">
                <a16:creationId xmlns:a16="http://schemas.microsoft.com/office/drawing/2014/main" id="{46A5DFB8-22A7-2542-B52E-CF15916967BE}"/>
              </a:ext>
            </a:extLst>
          </p:cNvPr>
          <p:cNvSpPr/>
          <p:nvPr/>
        </p:nvSpPr>
        <p:spPr>
          <a:xfrm>
            <a:off x="1471613" y="1889076"/>
            <a:ext cx="9329737" cy="3416320"/>
          </a:xfrm>
          <a:prstGeom prst="rect">
            <a:avLst/>
          </a:prstGeom>
        </p:spPr>
        <p:txBody>
          <a:bodyPr wrap="square">
            <a:spAutoFit/>
          </a:bodyPr>
          <a:lstStyle/>
          <a:p>
            <a:r>
              <a:rPr lang="en-US" sz="2400" dirty="0">
                <a:solidFill>
                  <a:srgbClr val="212121"/>
                </a:solidFill>
                <a:latin typeface="verdana" panose="020B0604030504040204" pitchFamily="34" charset="0"/>
              </a:rPr>
              <a:t>From an email from one EDPW member who had gone to Austin to address the Task Force. </a:t>
            </a:r>
          </a:p>
          <a:p>
            <a:endParaRPr lang="en-US" sz="2400" dirty="0">
              <a:solidFill>
                <a:srgbClr val="212121"/>
              </a:solidFill>
              <a:latin typeface="verdana" panose="020B0604030504040204" pitchFamily="34" charset="0"/>
            </a:endParaRPr>
          </a:p>
          <a:p>
            <a:r>
              <a:rPr lang="en-US" sz="2400" i="1" dirty="0">
                <a:solidFill>
                  <a:srgbClr val="212121"/>
                </a:solidFill>
                <a:latin typeface="verdana" panose="020B0604030504040204" pitchFamily="34" charset="0"/>
              </a:rPr>
              <a:t>“As we were driving out of Austin on our way home, I got an email from Rep. Victoria Neave’s office ….</a:t>
            </a:r>
          </a:p>
          <a:p>
            <a:endParaRPr lang="en-US" sz="2400" i="1" dirty="0">
              <a:solidFill>
                <a:srgbClr val="212121"/>
              </a:solidFill>
              <a:latin typeface="verdana" panose="020B0604030504040204" pitchFamily="34" charset="0"/>
            </a:endParaRPr>
          </a:p>
          <a:p>
            <a:r>
              <a:rPr lang="en-US" sz="2400" i="1" dirty="0">
                <a:solidFill>
                  <a:srgbClr val="212121"/>
                </a:solidFill>
                <a:latin typeface="verdana" panose="020B0604030504040204" pitchFamily="34" charset="0"/>
              </a:rPr>
              <a:t>Neave was introducing a bill to mandate reviews of the Healthy Texas Women provider list every six months – a direct result of our work!!”</a:t>
            </a:r>
            <a:endParaRPr lang="en-US" sz="2400" i="1" dirty="0"/>
          </a:p>
        </p:txBody>
      </p:sp>
    </p:spTree>
    <p:extLst>
      <p:ext uri="{BB962C8B-B14F-4D97-AF65-F5344CB8AC3E}">
        <p14:creationId xmlns:p14="http://schemas.microsoft.com/office/powerpoint/2010/main" val="881911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1CFCCED-12B6-1040-9BA8-F48F4C1E8495}"/>
              </a:ext>
            </a:extLst>
          </p:cNvPr>
          <p:cNvPicPr>
            <a:picLocks noGrp="1" noChangeAspect="1"/>
          </p:cNvPicPr>
          <p:nvPr>
            <p:ph idx="1"/>
          </p:nvPr>
        </p:nvPicPr>
        <p:blipFill>
          <a:blip r:embed="rId2"/>
          <a:stretch>
            <a:fillRect/>
          </a:stretch>
        </p:blipFill>
        <p:spPr>
          <a:xfrm>
            <a:off x="511954" y="-44128"/>
            <a:ext cx="7053819" cy="6750403"/>
          </a:xfrm>
        </p:spPr>
      </p:pic>
      <p:sp>
        <p:nvSpPr>
          <p:cNvPr id="6" name="Oval 5">
            <a:extLst>
              <a:ext uri="{FF2B5EF4-FFF2-40B4-BE49-F238E27FC236}">
                <a16:creationId xmlns:a16="http://schemas.microsoft.com/office/drawing/2014/main" id="{C4253BC7-34A1-1941-9707-9BB1C787B29A}"/>
              </a:ext>
            </a:extLst>
          </p:cNvPr>
          <p:cNvSpPr/>
          <p:nvPr/>
        </p:nvSpPr>
        <p:spPr>
          <a:xfrm>
            <a:off x="3853189" y="2548468"/>
            <a:ext cx="3431569" cy="1422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9259B7A-9186-4E41-BED9-660810E7CCC7}"/>
              </a:ext>
            </a:extLst>
          </p:cNvPr>
          <p:cNvSpPr txBox="1"/>
          <p:nvPr/>
        </p:nvSpPr>
        <p:spPr>
          <a:xfrm>
            <a:off x="7844548" y="1274509"/>
            <a:ext cx="2825393" cy="4247317"/>
          </a:xfrm>
          <a:prstGeom prst="rect">
            <a:avLst/>
          </a:prstGeom>
          <a:noFill/>
        </p:spPr>
        <p:txBody>
          <a:bodyPr wrap="square" rtlCol="0">
            <a:spAutoFit/>
          </a:bodyPr>
          <a:lstStyle/>
          <a:p>
            <a:r>
              <a:rPr lang="en-US" u="sng" dirty="0"/>
              <a:t>Take Away Points</a:t>
            </a:r>
          </a:p>
          <a:p>
            <a:endParaRPr lang="en-US" dirty="0"/>
          </a:p>
          <a:p>
            <a:pPr marL="285750" indent="-285750">
              <a:buFont typeface="Arial" panose="020B0604020202020204" pitchFamily="34" charset="0"/>
              <a:buChar char="•"/>
            </a:pPr>
            <a:r>
              <a:rPr lang="en-US" dirty="0"/>
              <a:t>Pregnancy increases risk for homicide in some women.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Women of color are at highest risk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Maternal mortality review boards should review deaths of pregnancy-</a:t>
            </a:r>
            <a:r>
              <a:rPr lang="en-US" u="sng" dirty="0"/>
              <a:t>associated</a:t>
            </a:r>
            <a:r>
              <a:rPr lang="en-US" dirty="0"/>
              <a:t> homicides- </a:t>
            </a:r>
            <a:r>
              <a:rPr lang="en-US" dirty="0">
                <a:solidFill>
                  <a:srgbClr val="FF0000"/>
                </a:solidFill>
              </a:rPr>
              <a:t>The Texas Task Force does not.</a:t>
            </a:r>
          </a:p>
        </p:txBody>
      </p:sp>
    </p:spTree>
    <p:extLst>
      <p:ext uri="{BB962C8B-B14F-4D97-AF65-F5344CB8AC3E}">
        <p14:creationId xmlns:p14="http://schemas.microsoft.com/office/powerpoint/2010/main" val="42284489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DC7B0A-20B4-6547-A400-D1E9F5C85794}"/>
              </a:ext>
            </a:extLst>
          </p:cNvPr>
          <p:cNvPicPr>
            <a:picLocks noChangeAspect="1"/>
          </p:cNvPicPr>
          <p:nvPr/>
        </p:nvPicPr>
        <p:blipFill>
          <a:blip r:embed="rId2"/>
          <a:stretch>
            <a:fillRect/>
          </a:stretch>
        </p:blipFill>
        <p:spPr>
          <a:xfrm>
            <a:off x="1263721" y="352776"/>
            <a:ext cx="10088355" cy="6505224"/>
          </a:xfrm>
          <a:prstGeom prst="rect">
            <a:avLst/>
          </a:prstGeom>
        </p:spPr>
      </p:pic>
    </p:spTree>
    <p:extLst>
      <p:ext uri="{BB962C8B-B14F-4D97-AF65-F5344CB8AC3E}">
        <p14:creationId xmlns:p14="http://schemas.microsoft.com/office/powerpoint/2010/main" val="12874211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E2835B-31BD-7C49-BC33-5031A6106802}"/>
              </a:ext>
            </a:extLst>
          </p:cNvPr>
          <p:cNvSpPr txBox="1"/>
          <p:nvPr/>
        </p:nvSpPr>
        <p:spPr>
          <a:xfrm>
            <a:off x="776892" y="1618728"/>
            <a:ext cx="10987088" cy="4585871"/>
          </a:xfrm>
          <a:prstGeom prst="rect">
            <a:avLst/>
          </a:prstGeom>
          <a:noFill/>
        </p:spPr>
        <p:txBody>
          <a:bodyPr wrap="square" rtlCol="0">
            <a:spAutoFit/>
          </a:bodyPr>
          <a:lstStyle/>
          <a:p>
            <a:pPr algn="ctr"/>
            <a:r>
              <a:rPr lang="en-US" sz="4000" dirty="0"/>
              <a:t>CAUTION:</a:t>
            </a:r>
          </a:p>
          <a:p>
            <a:endParaRPr lang="en-US" dirty="0"/>
          </a:p>
          <a:p>
            <a:endParaRPr lang="en-US" dirty="0"/>
          </a:p>
          <a:p>
            <a:r>
              <a:rPr lang="en-US" sz="3600" dirty="0"/>
              <a:t>The next two slides can be very disturbing. </a:t>
            </a:r>
          </a:p>
          <a:p>
            <a:r>
              <a:rPr lang="en-US" sz="3600" dirty="0"/>
              <a:t> </a:t>
            </a:r>
          </a:p>
          <a:p>
            <a:r>
              <a:rPr lang="en-US" sz="3600" dirty="0"/>
              <a:t>If you have been assaulted or have friends or family who are victims of assault or homicide you may want to step out and come back in 3 minutes.</a:t>
            </a:r>
          </a:p>
          <a:p>
            <a:endParaRPr lang="en-US" sz="3600" dirty="0"/>
          </a:p>
        </p:txBody>
      </p:sp>
    </p:spTree>
    <p:extLst>
      <p:ext uri="{BB962C8B-B14F-4D97-AF65-F5344CB8AC3E}">
        <p14:creationId xmlns:p14="http://schemas.microsoft.com/office/powerpoint/2010/main" val="28112871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37D2F3-FE55-C846-82C5-CBB1566F7C59}"/>
              </a:ext>
            </a:extLst>
          </p:cNvPr>
          <p:cNvPicPr>
            <a:picLocks noChangeAspect="1"/>
          </p:cNvPicPr>
          <p:nvPr/>
        </p:nvPicPr>
        <p:blipFill>
          <a:blip r:embed="rId2"/>
          <a:stretch>
            <a:fillRect/>
          </a:stretch>
        </p:blipFill>
        <p:spPr>
          <a:xfrm>
            <a:off x="1018111" y="361507"/>
            <a:ext cx="11035665" cy="5475322"/>
          </a:xfrm>
          <a:prstGeom prst="rect">
            <a:avLst/>
          </a:prstGeom>
        </p:spPr>
      </p:pic>
      <p:sp>
        <p:nvSpPr>
          <p:cNvPr id="2" name="TextBox 1">
            <a:extLst>
              <a:ext uri="{FF2B5EF4-FFF2-40B4-BE49-F238E27FC236}">
                <a16:creationId xmlns:a16="http://schemas.microsoft.com/office/drawing/2014/main" id="{DC7E8792-93AC-5649-9741-80A4E7C7C64F}"/>
              </a:ext>
            </a:extLst>
          </p:cNvPr>
          <p:cNvSpPr txBox="1"/>
          <p:nvPr/>
        </p:nvSpPr>
        <p:spPr>
          <a:xfrm>
            <a:off x="614363" y="6072187"/>
            <a:ext cx="11187112" cy="584775"/>
          </a:xfrm>
          <a:prstGeom prst="rect">
            <a:avLst/>
          </a:prstGeom>
          <a:noFill/>
        </p:spPr>
        <p:txBody>
          <a:bodyPr wrap="square" rtlCol="0">
            <a:spAutoFit/>
          </a:bodyPr>
          <a:lstStyle/>
          <a:p>
            <a:pPr algn="ctr"/>
            <a:r>
              <a:rPr lang="en-US" sz="3200"/>
              <a:t>Dawn is reporting maternal mortality in real time.  </a:t>
            </a:r>
          </a:p>
        </p:txBody>
      </p:sp>
    </p:spTree>
    <p:extLst>
      <p:ext uri="{BB962C8B-B14F-4D97-AF65-F5344CB8AC3E}">
        <p14:creationId xmlns:p14="http://schemas.microsoft.com/office/powerpoint/2010/main" val="347343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E51C1CD-0FF0-1A48-8492-49511503ED98}"/>
              </a:ext>
            </a:extLst>
          </p:cNvPr>
          <p:cNvPicPr>
            <a:picLocks noChangeAspect="1"/>
          </p:cNvPicPr>
          <p:nvPr/>
        </p:nvPicPr>
        <p:blipFill>
          <a:blip r:embed="rId2"/>
          <a:stretch>
            <a:fillRect/>
          </a:stretch>
        </p:blipFill>
        <p:spPr>
          <a:xfrm>
            <a:off x="475596" y="310712"/>
            <a:ext cx="11404600" cy="3314700"/>
          </a:xfrm>
          <a:prstGeom prst="rect">
            <a:avLst/>
          </a:prstGeom>
        </p:spPr>
      </p:pic>
      <p:pic>
        <p:nvPicPr>
          <p:cNvPr id="11" name="Picture 10">
            <a:extLst>
              <a:ext uri="{FF2B5EF4-FFF2-40B4-BE49-F238E27FC236}">
                <a16:creationId xmlns:a16="http://schemas.microsoft.com/office/drawing/2014/main" id="{7E61F020-070D-9645-A9D8-0E486D394B7A}"/>
              </a:ext>
            </a:extLst>
          </p:cNvPr>
          <p:cNvPicPr>
            <a:picLocks noChangeAspect="1"/>
          </p:cNvPicPr>
          <p:nvPr/>
        </p:nvPicPr>
        <p:blipFill>
          <a:blip r:embed="rId3"/>
          <a:stretch>
            <a:fillRect/>
          </a:stretch>
        </p:blipFill>
        <p:spPr>
          <a:xfrm>
            <a:off x="475596" y="3625412"/>
            <a:ext cx="11417300" cy="3340100"/>
          </a:xfrm>
          <a:prstGeom prst="rect">
            <a:avLst/>
          </a:prstGeom>
        </p:spPr>
      </p:pic>
      <p:cxnSp>
        <p:nvCxnSpPr>
          <p:cNvPr id="13" name="Straight Connector 12">
            <a:extLst>
              <a:ext uri="{FF2B5EF4-FFF2-40B4-BE49-F238E27FC236}">
                <a16:creationId xmlns:a16="http://schemas.microsoft.com/office/drawing/2014/main" id="{A966F675-AA11-B447-9B04-A44940F14C9C}"/>
              </a:ext>
            </a:extLst>
          </p:cNvPr>
          <p:cNvCxnSpPr/>
          <p:nvPr/>
        </p:nvCxnSpPr>
        <p:spPr>
          <a:xfrm>
            <a:off x="6370320" y="314960"/>
            <a:ext cx="0" cy="678688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6799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BEA76E-7B3F-3144-8269-40C3E63C5F03}"/>
              </a:ext>
            </a:extLst>
          </p:cNvPr>
          <p:cNvSpPr txBox="1"/>
          <p:nvPr/>
        </p:nvSpPr>
        <p:spPr>
          <a:xfrm>
            <a:off x="569279" y="431519"/>
            <a:ext cx="10801350" cy="3539430"/>
          </a:xfrm>
          <a:prstGeom prst="rect">
            <a:avLst/>
          </a:prstGeom>
          <a:noFill/>
        </p:spPr>
        <p:txBody>
          <a:bodyPr wrap="square" rtlCol="0">
            <a:spAutoFit/>
          </a:bodyPr>
          <a:lstStyle/>
          <a:p>
            <a:r>
              <a:rPr lang="en-US" sz="2800" dirty="0"/>
              <a:t>Dawn’s efforts make it possible for the </a:t>
            </a:r>
            <a:r>
              <a:rPr lang="en-US" sz="2800" dirty="0">
                <a:solidFill>
                  <a:srgbClr val="FF0000"/>
                </a:solidFill>
              </a:rPr>
              <a:t>first time for our research team to interview the family and friends </a:t>
            </a:r>
            <a:r>
              <a:rPr lang="en-US" sz="2800" dirty="0"/>
              <a:t>of each victim because their names are in her database.</a:t>
            </a:r>
          </a:p>
          <a:p>
            <a:endParaRPr lang="en-US" sz="2800" dirty="0"/>
          </a:p>
          <a:p>
            <a:endParaRPr lang="en-US" sz="2800" dirty="0"/>
          </a:p>
          <a:p>
            <a:r>
              <a:rPr lang="en-US" sz="2800" dirty="0"/>
              <a:t>We want to discover how health and social services providers, law enforcement, the judicial system, family, friends, and others in her community </a:t>
            </a:r>
            <a:r>
              <a:rPr lang="en-US" sz="2800" dirty="0">
                <a:solidFill>
                  <a:srgbClr val="FF0000"/>
                </a:solidFill>
              </a:rPr>
              <a:t>missed opportunities to save her life</a:t>
            </a:r>
            <a:r>
              <a:rPr lang="en-US" sz="2800" dirty="0"/>
              <a:t>. </a:t>
            </a:r>
          </a:p>
        </p:txBody>
      </p:sp>
      <p:pic>
        <p:nvPicPr>
          <p:cNvPr id="3" name="Picture 2">
            <a:extLst>
              <a:ext uri="{FF2B5EF4-FFF2-40B4-BE49-F238E27FC236}">
                <a16:creationId xmlns:a16="http://schemas.microsoft.com/office/drawing/2014/main" id="{F0D32954-8843-CB49-A620-B51097A2086F}"/>
              </a:ext>
            </a:extLst>
          </p:cNvPr>
          <p:cNvPicPr>
            <a:picLocks noChangeAspect="1"/>
          </p:cNvPicPr>
          <p:nvPr/>
        </p:nvPicPr>
        <p:blipFill>
          <a:blip r:embed="rId2"/>
          <a:stretch>
            <a:fillRect/>
          </a:stretch>
        </p:blipFill>
        <p:spPr>
          <a:xfrm>
            <a:off x="4063048" y="4027742"/>
            <a:ext cx="2794970" cy="2560700"/>
          </a:xfrm>
          <a:prstGeom prst="rect">
            <a:avLst/>
          </a:prstGeom>
        </p:spPr>
      </p:pic>
    </p:spTree>
    <p:extLst>
      <p:ext uri="{BB962C8B-B14F-4D97-AF65-F5344CB8AC3E}">
        <p14:creationId xmlns:p14="http://schemas.microsoft.com/office/powerpoint/2010/main" val="6658003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6C6C53-DCEF-4BD6-A9FD-A5491CE7D9DB}"/>
              </a:ext>
            </a:extLst>
          </p:cNvPr>
          <p:cNvSpPr txBox="1"/>
          <p:nvPr/>
        </p:nvSpPr>
        <p:spPr>
          <a:xfrm>
            <a:off x="1671638" y="357456"/>
            <a:ext cx="8201025" cy="6001643"/>
          </a:xfrm>
          <a:prstGeom prst="rect">
            <a:avLst/>
          </a:prstGeom>
          <a:noFill/>
        </p:spPr>
        <p:txBody>
          <a:bodyPr wrap="square" rtlCol="0">
            <a:spAutoFit/>
          </a:bodyPr>
          <a:lstStyle/>
          <a:p>
            <a:pPr algn="ctr"/>
            <a:r>
              <a:rPr lang="en-US" sz="2400" dirty="0"/>
              <a:t>Recap:    We should not leave Maternal Mortality to </a:t>
            </a:r>
          </a:p>
          <a:p>
            <a:pPr algn="ctr"/>
            <a:r>
              <a:rPr lang="en-US" sz="2400" dirty="0"/>
              <a:t>Law Makers, Professionals, the </a:t>
            </a:r>
          </a:p>
          <a:p>
            <a:pPr algn="ctr"/>
            <a:r>
              <a:rPr lang="en-US" sz="2400" dirty="0"/>
              <a:t>Maternal Morbidity and Mortality Task Force…</a:t>
            </a: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p:txBody>
      </p:sp>
      <p:sp>
        <p:nvSpPr>
          <p:cNvPr id="5" name="TextBox 4">
            <a:extLst>
              <a:ext uri="{FF2B5EF4-FFF2-40B4-BE49-F238E27FC236}">
                <a16:creationId xmlns:a16="http://schemas.microsoft.com/office/drawing/2014/main" id="{B4D0F23F-C1C2-4C8F-BA84-6E57643B77FB}"/>
              </a:ext>
            </a:extLst>
          </p:cNvPr>
          <p:cNvSpPr txBox="1"/>
          <p:nvPr/>
        </p:nvSpPr>
        <p:spPr>
          <a:xfrm>
            <a:off x="666750" y="5156627"/>
            <a:ext cx="11136923" cy="830997"/>
          </a:xfrm>
          <a:prstGeom prst="rect">
            <a:avLst/>
          </a:prstGeom>
          <a:noFill/>
        </p:spPr>
        <p:txBody>
          <a:bodyPr wrap="square" rtlCol="0">
            <a:spAutoFit/>
          </a:bodyPr>
          <a:lstStyle/>
          <a:p>
            <a:pPr algn="ctr"/>
            <a:r>
              <a:rPr lang="en-US" sz="2400"/>
              <a:t>Decreasing Maternal Mortality requires linking women at risk for homicide with others in her community to find solutions that work.</a:t>
            </a:r>
          </a:p>
        </p:txBody>
      </p:sp>
      <p:pic>
        <p:nvPicPr>
          <p:cNvPr id="6" name="Picture 5">
            <a:extLst>
              <a:ext uri="{FF2B5EF4-FFF2-40B4-BE49-F238E27FC236}">
                <a16:creationId xmlns:a16="http://schemas.microsoft.com/office/drawing/2014/main" id="{55EA5C25-4498-4353-8EE9-6E1A438CD406}"/>
              </a:ext>
            </a:extLst>
          </p:cNvPr>
          <p:cNvPicPr>
            <a:picLocks noChangeAspect="1"/>
          </p:cNvPicPr>
          <p:nvPr/>
        </p:nvPicPr>
        <p:blipFill>
          <a:blip r:embed="rId2"/>
          <a:stretch>
            <a:fillRect/>
          </a:stretch>
        </p:blipFill>
        <p:spPr>
          <a:xfrm>
            <a:off x="4281267" y="1836751"/>
            <a:ext cx="3213625" cy="3184498"/>
          </a:xfrm>
          <a:prstGeom prst="rect">
            <a:avLst/>
          </a:prstGeom>
        </p:spPr>
      </p:pic>
    </p:spTree>
    <p:extLst>
      <p:ext uri="{BB962C8B-B14F-4D97-AF65-F5344CB8AC3E}">
        <p14:creationId xmlns:p14="http://schemas.microsoft.com/office/powerpoint/2010/main" val="234607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345081-7BE5-FA41-B0AF-E481A38EB883}"/>
              </a:ext>
            </a:extLst>
          </p:cNvPr>
          <p:cNvPicPr>
            <a:picLocks noChangeAspect="1"/>
          </p:cNvPicPr>
          <p:nvPr/>
        </p:nvPicPr>
        <p:blipFill>
          <a:blip r:embed="rId2"/>
          <a:stretch>
            <a:fillRect/>
          </a:stretch>
        </p:blipFill>
        <p:spPr>
          <a:xfrm>
            <a:off x="1322363" y="0"/>
            <a:ext cx="10213145" cy="6858000"/>
          </a:xfrm>
          <a:prstGeom prst="rect">
            <a:avLst/>
          </a:prstGeom>
        </p:spPr>
      </p:pic>
    </p:spTree>
    <p:extLst>
      <p:ext uri="{BB962C8B-B14F-4D97-AF65-F5344CB8AC3E}">
        <p14:creationId xmlns:p14="http://schemas.microsoft.com/office/powerpoint/2010/main" val="14776699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41F520-38EC-3542-8DC9-AA52FD895A3E}"/>
              </a:ext>
            </a:extLst>
          </p:cNvPr>
          <p:cNvPicPr>
            <a:picLocks noChangeAspect="1"/>
          </p:cNvPicPr>
          <p:nvPr/>
        </p:nvPicPr>
        <p:blipFill>
          <a:blip r:embed="rId2"/>
          <a:stretch>
            <a:fillRect/>
          </a:stretch>
        </p:blipFill>
        <p:spPr>
          <a:xfrm>
            <a:off x="1664412" y="0"/>
            <a:ext cx="9339209" cy="6858000"/>
          </a:xfrm>
          <a:prstGeom prst="rect">
            <a:avLst/>
          </a:prstGeom>
        </p:spPr>
      </p:pic>
      <p:sp>
        <p:nvSpPr>
          <p:cNvPr id="2" name="Oval 1">
            <a:extLst>
              <a:ext uri="{FF2B5EF4-FFF2-40B4-BE49-F238E27FC236}">
                <a16:creationId xmlns:a16="http://schemas.microsoft.com/office/drawing/2014/main" id="{454E855C-0DBE-CF4A-87D1-AD0B20C04649}"/>
              </a:ext>
            </a:extLst>
          </p:cNvPr>
          <p:cNvSpPr/>
          <p:nvPr/>
        </p:nvSpPr>
        <p:spPr>
          <a:xfrm>
            <a:off x="7400925" y="1871663"/>
            <a:ext cx="2928938" cy="1371600"/>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F41647B7-BD9F-A643-9FE7-508F805D5259}"/>
              </a:ext>
            </a:extLst>
          </p:cNvPr>
          <p:cNvCxnSpPr/>
          <p:nvPr/>
        </p:nvCxnSpPr>
        <p:spPr>
          <a:xfrm flipH="1">
            <a:off x="9486900" y="685800"/>
            <a:ext cx="1100138" cy="11858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9364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6546E6-0A14-6C40-86CD-7224989CC531}"/>
              </a:ext>
            </a:extLst>
          </p:cNvPr>
          <p:cNvPicPr>
            <a:picLocks noChangeAspect="1"/>
          </p:cNvPicPr>
          <p:nvPr/>
        </p:nvPicPr>
        <p:blipFill>
          <a:blip r:embed="rId2"/>
          <a:stretch>
            <a:fillRect/>
          </a:stretch>
        </p:blipFill>
        <p:spPr>
          <a:xfrm>
            <a:off x="2242757" y="139688"/>
            <a:ext cx="7593626" cy="6732600"/>
          </a:xfrm>
          <a:prstGeom prst="rect">
            <a:avLst/>
          </a:prstGeom>
        </p:spPr>
      </p:pic>
      <p:sp>
        <p:nvSpPr>
          <p:cNvPr id="2" name="Oval 1">
            <a:extLst>
              <a:ext uri="{FF2B5EF4-FFF2-40B4-BE49-F238E27FC236}">
                <a16:creationId xmlns:a16="http://schemas.microsoft.com/office/drawing/2014/main" id="{CEF811C4-17A1-6B4A-B5A0-C73E814AFA3E}"/>
              </a:ext>
            </a:extLst>
          </p:cNvPr>
          <p:cNvSpPr/>
          <p:nvPr/>
        </p:nvSpPr>
        <p:spPr>
          <a:xfrm>
            <a:off x="2543175" y="2043113"/>
            <a:ext cx="5843588" cy="85725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491042D-418F-BF49-8338-69F133F7E628}"/>
              </a:ext>
            </a:extLst>
          </p:cNvPr>
          <p:cNvSpPr/>
          <p:nvPr/>
        </p:nvSpPr>
        <p:spPr>
          <a:xfrm rot="1686174">
            <a:off x="230207" y="2967335"/>
            <a:ext cx="11731610" cy="923330"/>
          </a:xfrm>
          <a:prstGeom prst="rect">
            <a:avLst/>
          </a:prstGeom>
          <a:noFill/>
        </p:spPr>
        <p:txBody>
          <a:bodyPr wrap="none" lIns="91440" tIns="45720" rIns="91440" bIns="45720">
            <a:spAutoFit/>
          </a:bodyPr>
          <a:lstStyle/>
          <a:p>
            <a:pPr algn="ctr"/>
            <a:r>
              <a:rPr lang="en-US" sz="5400" b="0" cap="none" spc="0" dirty="0">
                <a:ln w="0"/>
                <a:solidFill>
                  <a:srgbClr val="175A04"/>
                </a:solidFill>
                <a:effectLst>
                  <a:reflection blurRad="6350" stA="53000" endA="300" endPos="35500" dir="5400000" sy="-90000" algn="bl" rotWithShape="0"/>
                </a:effectLst>
              </a:rPr>
              <a:t>CONTACT LEGISLATORS and VOTE!</a:t>
            </a:r>
          </a:p>
        </p:txBody>
      </p:sp>
    </p:spTree>
    <p:extLst>
      <p:ext uri="{BB962C8B-B14F-4D97-AF65-F5344CB8AC3E}">
        <p14:creationId xmlns:p14="http://schemas.microsoft.com/office/powerpoint/2010/main" val="322836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DB8F-058F-C246-A6C9-77EBF9C85837}"/>
              </a:ext>
            </a:extLst>
          </p:cNvPr>
          <p:cNvSpPr>
            <a:spLocks noGrp="1"/>
          </p:cNvSpPr>
          <p:nvPr>
            <p:ph type="title"/>
          </p:nvPr>
        </p:nvSpPr>
        <p:spPr>
          <a:xfrm>
            <a:off x="1177907" y="267363"/>
            <a:ext cx="10058400" cy="1609344"/>
          </a:xfrm>
        </p:spPr>
        <p:txBody>
          <a:bodyPr/>
          <a:lstStyle/>
          <a:p>
            <a:pPr algn="ctr"/>
            <a:r>
              <a:rPr lang="en-US"/>
              <a:t>STAY INFORMED AND HELP TEXAS REDUCE MATERNAL MORTALITY!</a:t>
            </a:r>
          </a:p>
        </p:txBody>
      </p:sp>
      <p:pic>
        <p:nvPicPr>
          <p:cNvPr id="3" name="Picture 2">
            <a:extLst>
              <a:ext uri="{FF2B5EF4-FFF2-40B4-BE49-F238E27FC236}">
                <a16:creationId xmlns:a16="http://schemas.microsoft.com/office/drawing/2014/main" id="{513090FD-A3C2-E645-9919-EED611F876EE}"/>
              </a:ext>
            </a:extLst>
          </p:cNvPr>
          <p:cNvPicPr>
            <a:picLocks noChangeAspect="1"/>
          </p:cNvPicPr>
          <p:nvPr/>
        </p:nvPicPr>
        <p:blipFill>
          <a:blip r:embed="rId2"/>
          <a:stretch>
            <a:fillRect/>
          </a:stretch>
        </p:blipFill>
        <p:spPr>
          <a:xfrm>
            <a:off x="3082413" y="1994694"/>
            <a:ext cx="6026972" cy="3761959"/>
          </a:xfrm>
          <a:prstGeom prst="rect">
            <a:avLst/>
          </a:prstGeom>
        </p:spPr>
      </p:pic>
    </p:spTree>
    <p:extLst>
      <p:ext uri="{BB962C8B-B14F-4D97-AF65-F5344CB8AC3E}">
        <p14:creationId xmlns:p14="http://schemas.microsoft.com/office/powerpoint/2010/main" val="17552259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{A491EDAB-D3A2-A54B-AD45-D2ED6FAE3596}tf10001070</Template>
  <TotalTime>17243</TotalTime>
  <Words>1806</Words>
  <Application>Microsoft Macintosh PowerPoint</Application>
  <PresentationFormat>Widescreen</PresentationFormat>
  <Paragraphs>453</Paragraphs>
  <Slides>57</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57</vt:i4>
      </vt:variant>
    </vt:vector>
  </HeadingPairs>
  <TitlesOfParts>
    <vt:vector size="70" baseType="lpstr">
      <vt:lpstr>Arial</vt:lpstr>
      <vt:lpstr>Calibri</vt:lpstr>
      <vt:lpstr>Rockwell</vt:lpstr>
      <vt:lpstr>Rockwell Condensed</vt:lpstr>
      <vt:lpstr>Rockwell Extra Bold</vt:lpstr>
      <vt:lpstr>StempelGaramond</vt:lpstr>
      <vt:lpstr>Times</vt:lpstr>
      <vt:lpstr>TimesNewRomanPS</vt:lpstr>
      <vt:lpstr>TimesNewRomanPSMT</vt:lpstr>
      <vt:lpstr>Verdana</vt:lpstr>
      <vt:lpstr>Verdana</vt:lpstr>
      <vt:lpstr>Wingdings</vt:lpstr>
      <vt:lpstr>Wood Type</vt:lpstr>
      <vt:lpstr>Which had Worse maternal mortality rates than Texas and U.S. in 2015?  https://www.cia.gov/library/publications/the-world-factbook/rankorder/2223rank.html                                                            </vt:lpstr>
      <vt:lpstr>Maternal Mortality in Texas:</vt:lpstr>
      <vt:lpstr>Maternal Mortality is the Canary in the Coal Mine for a Country’s health and Health care</vt:lpstr>
      <vt:lpstr>PowerPoint Presentation</vt:lpstr>
      <vt:lpstr>PowerPoint Presentation</vt:lpstr>
      <vt:lpstr>PowerPoint Presentation</vt:lpstr>
      <vt:lpstr>PowerPoint Presentation</vt:lpstr>
      <vt:lpstr>PowerPoint Presentation</vt:lpstr>
      <vt:lpstr>What is the official Texas  maternal mortality rate?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Texas doing about  maternal mortalities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task force changed its method for calculating maternal mortality rate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Does “bad data” mean we are over-estimating the rate of maternal mortality?   </vt:lpstr>
      <vt:lpstr>PowerPoint Presentation</vt:lpstr>
      <vt:lpstr>PowerPoint Presentation</vt:lpstr>
      <vt:lpstr>Citizen science has an important role to play in  reducing maternal mortality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STAY INFORMED AND HELP TEXAS REDUCE MATERNAL MORTALITY!</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Maternal Mortality in Texas:</dc:title>
  <dc:creator>Microsoft Office User</dc:creator>
  <cp:lastModifiedBy>Hamilton, Patti</cp:lastModifiedBy>
  <cp:revision>235</cp:revision>
  <dcterms:created xsi:type="dcterms:W3CDTF">2019-02-16T22:11:13Z</dcterms:created>
  <dcterms:modified xsi:type="dcterms:W3CDTF">2019-04-01T01:20:43Z</dcterms:modified>
</cp:coreProperties>
</file>